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7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72" r:id="rId14"/>
    <p:sldId id="273" r:id="rId15"/>
    <p:sldId id="269" r:id="rId16"/>
    <p:sldId id="274" r:id="rId17"/>
    <p:sldId id="275" r:id="rId18"/>
    <p:sldId id="270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76" autoAdjust="0"/>
    <p:restoredTop sz="93190" autoAdjust="0"/>
  </p:normalViewPr>
  <p:slideViewPr>
    <p:cSldViewPr>
      <p:cViewPr varScale="1">
        <p:scale>
          <a:sx n="62" d="100"/>
          <a:sy n="62" d="100"/>
        </p:scale>
        <p:origin x="-15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表格占位符 13"/>
          <p:cNvSpPr>
            <a:spLocks noGrp="1"/>
          </p:cNvSpPr>
          <p:nvPr>
            <p:ph type="tbl" sz="quarter" idx="10"/>
          </p:nvPr>
        </p:nvSpPr>
        <p:spPr>
          <a:xfrm>
            <a:off x="3143239" y="2714625"/>
            <a:ext cx="5572165" cy="2857515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таблицы</a:t>
            </a:r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28596" y="428604"/>
            <a:ext cx="2500313" cy="2214563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3143240" y="1428736"/>
            <a:ext cx="5572136" cy="114301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3143250" y="500063"/>
            <a:ext cx="3714750" cy="78581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9CC0268-3EA6-4E9B-AFCE-0E974F35F292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5D3A44-7BE4-450A-806D-25AEFCCAA25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5" descr="SDC10803.JPG"/>
          <p:cNvPicPr>
            <a:picLocks noGrp="1" noChangeAspect="1"/>
          </p:cNvPicPr>
          <p:nvPr>
            <p:ph type="tbl" sz="quarter" idx="10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erb_z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t="17753" b="17753"/>
          <a:stretch>
            <a:fillRect/>
          </a:stretch>
        </p:blipFill>
        <p:spPr>
          <a:xfrm>
            <a:off x="0" y="0"/>
            <a:ext cx="1547664" cy="1370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0"/>
            <a:ext cx="7668344" cy="1323439"/>
          </a:xfrm>
          <a:prstGeom prst="rect">
            <a:avLst/>
          </a:prstGeom>
          <a:gradFill flip="none" rotWithShape="1">
            <a:gsLst>
              <a:gs pos="57000">
                <a:schemeClr val="bg1"/>
              </a:gs>
              <a:gs pos="39999">
                <a:schemeClr val="bg1"/>
              </a:gs>
              <a:gs pos="61000">
                <a:srgbClr val="0000CC">
                  <a:alpha val="59000"/>
                </a:srgbClr>
              </a:gs>
              <a:gs pos="100000">
                <a:srgbClr val="FF0000"/>
              </a:gs>
            </a:gsLst>
            <a:lin ang="5400000" scaled="1"/>
            <a:tileRect/>
          </a:gradFill>
          <a:scene3d>
            <a:camera prst="orthographicFront"/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Муниципальное общеобразовательное учреждение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средняя общеобразовательная школа  № 10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города-курорта Железноводска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Ставропольского края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5288340"/>
            <a:ext cx="7236296" cy="1200329"/>
          </a:xfrm>
          <a:prstGeom prst="rect">
            <a:avLst/>
          </a:prstGeom>
          <a:solidFill>
            <a:schemeClr val="accent5">
              <a:lumMod val="50000"/>
              <a:alpha val="79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Учитель истории и обществознания,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классный руководитель </a:t>
            </a:r>
            <a:r>
              <a:rPr lang="ru-RU" sz="24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11Б класса</a:t>
            </a:r>
            <a:endParaRPr lang="ru-RU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Панченко Марина Владимировна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580526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0"/>
            <a:ext cx="8712968" cy="57759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Блок “Семья”</a:t>
            </a:r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 smtClean="0"/>
          </a:p>
          <a:p>
            <a:pPr lvl="0">
              <a:buFont typeface="Wingdings" pitchFamily="2" charset="2"/>
              <a:buChar char="Ø"/>
            </a:pPr>
            <a:r>
              <a:rPr lang="ru-RU" sz="2800" b="1" dirty="0" smtClean="0"/>
              <a:t>тематические родительские собрания «Роль семьи в воспитании патриота и гражданина», «Воспитание толерантности в семье и школе»;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b="1" dirty="0" smtClean="0"/>
              <a:t>тематические классные часы «Приоритеты человеческого характера», «Моя семья в истории нашей страны», «Город-курорт Железноводск в истории моей страны»;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b="1" dirty="0" smtClean="0"/>
              <a:t>индивидуальные беседы с родителями.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4158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Интеллектуально-познавательный блок 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ru-RU" sz="3000" b="1" dirty="0" smtClean="0"/>
              <a:t>Задачи: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изучение особенностей учебной деятельности класса в целом и возможностей каждого ученика в частности с последующей коррекцией;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на основе диагностики интеллектуальных умений учащихся совместно с педагогами определить приёмы, формы индивидуальной работы с учащимися на уроке и во внеурочное время.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изучать и влиять на кругозор учащихся, на их познавательный интерес, увлечения;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организовывать просветительскую и консультативную помощь семье в данном направлении.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конкурс Воспитать человека\ФОТО МАрине\IMG_7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F:\конкурс Воспитать человека\ФОТО МАрине\IMG_7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конкурс Воспитать человека\ФОТО МАрине\IMG_93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F:\конкурс Воспитать человека\ФОТО МАрине\IMG_5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1724" cy="68580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F:\конкурс Воспитать человека\ФОТО МАрине\IMG_6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F:\конкурс Воспитать человека\ФОТО МАрине\IMG_59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F:\конкурс Воспитать человека\ФОТО МАрине\IMG_7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543672"/>
          </a:xfrm>
        </p:spPr>
        <p:txBody>
          <a:bodyPr/>
          <a:lstStyle/>
          <a:p>
            <a:pPr algn="r">
              <a:buNone/>
            </a:pPr>
            <a:r>
              <a:rPr lang="ru-RU" b="1" dirty="0" smtClean="0"/>
              <a:t>«Что же самое главное было в моей жизни? </a:t>
            </a:r>
          </a:p>
          <a:p>
            <a:pPr algn="r">
              <a:buNone/>
            </a:pPr>
            <a:r>
              <a:rPr lang="ru-RU" b="1" dirty="0" smtClean="0"/>
              <a:t>Без раздумий отвечаю: любовь к детям»</a:t>
            </a:r>
          </a:p>
          <a:p>
            <a:pPr algn="r">
              <a:buNone/>
            </a:pPr>
            <a:r>
              <a:rPr lang="ru-RU" dirty="0" smtClean="0"/>
              <a:t>В. А. Сухомлинский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аблица 1"/>
          <p:cNvSpPr>
            <a:spLocks noGrp="1"/>
          </p:cNvSpPr>
          <p:nvPr>
            <p:ph type="tbl" sz="quarter" idx="10"/>
          </p:nvPr>
        </p:nvSpPr>
        <p:spPr/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конкурс Воспитать человека\ФОТО МАрине\IMG_5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956043" cy="3717032"/>
          </a:xfrm>
          <a:prstGeom prst="rect">
            <a:avLst/>
          </a:prstGeom>
          <a:noFill/>
        </p:spPr>
      </p:pic>
      <p:pic>
        <p:nvPicPr>
          <p:cNvPr id="1027" name="Picture 3" descr="F:\конкурс Воспитать человека\ФОТО МАрине\IMG_92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5408" y="3305605"/>
            <a:ext cx="5328592" cy="35523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964488" cy="62151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Цель </a:t>
            </a:r>
            <a:r>
              <a:rPr lang="ru-RU" sz="44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учебно-воспитательной  </a:t>
            </a:r>
            <a:r>
              <a:rPr lang="ru-RU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деятельности- </a:t>
            </a:r>
          </a:p>
          <a:p>
            <a:pPr algn="ctr">
              <a:buNone/>
            </a:pPr>
            <a:r>
              <a:rPr lang="ru-RU" sz="3600" b="1" i="1" dirty="0" smtClean="0"/>
              <a:t>формирование </a:t>
            </a:r>
            <a:r>
              <a:rPr lang="ru-RU" sz="3600" b="1" i="1" dirty="0"/>
              <a:t>конкурентоспособной, социально адаптированной, поликультурной, полноценной, психически и физически здоровой личности, способной строить жизнь, достойную человека</a:t>
            </a:r>
            <a:r>
              <a:rPr lang="ru-RU" sz="3600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692696"/>
            <a:ext cx="8186766" cy="65403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Задачи: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8858280" cy="5786478"/>
          </a:xfrm>
        </p:spPr>
        <p:txBody>
          <a:bodyPr>
            <a:normAutofit fontScale="62500" lnSpcReduction="20000"/>
          </a:bodyPr>
          <a:lstStyle/>
          <a:p>
            <a:pPr lvl="1"/>
            <a:r>
              <a:rPr lang="ru-RU" sz="3700" dirty="0" smtClean="0"/>
              <a:t>формирование </a:t>
            </a:r>
            <a:r>
              <a:rPr lang="ru-RU" sz="3700" dirty="0"/>
              <a:t>эмоционально-положительного отношения к учебному труду, знаниям, науке, людям интеллектуального труда через организацию интеллектуально-познавательной деятельности на уроках и вне урока;</a:t>
            </a:r>
          </a:p>
          <a:p>
            <a:pPr lvl="1"/>
            <a:r>
              <a:rPr lang="ru-RU" sz="3700" dirty="0"/>
              <a:t>формирование высоких нравственных принципов (честность, порядочность, сострадание, трудолюбие и пр.) и следование им в повседневной жизни;</a:t>
            </a:r>
          </a:p>
          <a:p>
            <a:pPr lvl="1"/>
            <a:r>
              <a:rPr lang="ru-RU" sz="3700" dirty="0"/>
              <a:t>развитие самостоятельности, сознательности, инициативы. </a:t>
            </a:r>
            <a:endParaRPr lang="ru-RU" sz="3700" dirty="0" smtClean="0"/>
          </a:p>
          <a:p>
            <a:pPr lvl="1"/>
            <a:r>
              <a:rPr lang="ru-RU" sz="3700" dirty="0" smtClean="0"/>
              <a:t> </a:t>
            </a:r>
            <a:r>
              <a:rPr lang="ru-RU" sz="3700" dirty="0"/>
              <a:t>осуществлять выбор в рамках принятых правил и быть успешным в выбранной </a:t>
            </a:r>
            <a:r>
              <a:rPr lang="ru-RU" sz="3700" dirty="0" smtClean="0"/>
              <a:t>деятельности;</a:t>
            </a:r>
          </a:p>
          <a:p>
            <a:pPr lvl="1"/>
            <a:r>
              <a:rPr lang="ru-RU" sz="3700" dirty="0" smtClean="0"/>
              <a:t>развивать </a:t>
            </a:r>
            <a:r>
              <a:rPr lang="ru-RU" sz="3700" dirty="0"/>
              <a:t>свои силы и </a:t>
            </a:r>
            <a:r>
              <a:rPr lang="ru-RU" sz="3700" dirty="0" smtClean="0"/>
              <a:t>способности;</a:t>
            </a:r>
          </a:p>
          <a:p>
            <a:pPr lvl="1"/>
            <a:r>
              <a:rPr lang="ru-RU" sz="3700" dirty="0" smtClean="0"/>
              <a:t>понимать </a:t>
            </a:r>
            <a:r>
              <a:rPr lang="ru-RU" sz="3700" dirty="0"/>
              <a:t>и принимать </a:t>
            </a:r>
            <a:r>
              <a:rPr lang="ru-RU" sz="3700" dirty="0" smtClean="0"/>
              <a:t>других;</a:t>
            </a:r>
          </a:p>
          <a:p>
            <a:pPr lvl="1"/>
            <a:r>
              <a:rPr lang="ru-RU" sz="3700" dirty="0" smtClean="0"/>
              <a:t>адекватно </a:t>
            </a:r>
            <a:r>
              <a:rPr lang="ru-RU" sz="3700" dirty="0"/>
              <a:t>оценивать свои силы и находить возможности их </a:t>
            </a:r>
            <a:r>
              <a:rPr lang="ru-RU" sz="3700" dirty="0" smtClean="0"/>
              <a:t>применения;</a:t>
            </a:r>
          </a:p>
          <a:p>
            <a:pPr lvl="1"/>
            <a:r>
              <a:rPr lang="ru-RU" sz="3700" dirty="0" smtClean="0"/>
              <a:t>контролировать себя;</a:t>
            </a:r>
          </a:p>
          <a:p>
            <a:pPr lvl="1"/>
            <a:r>
              <a:rPr lang="ru-RU" sz="3700" dirty="0" smtClean="0"/>
              <a:t>адаптироваться </a:t>
            </a:r>
            <a:r>
              <a:rPr lang="ru-RU" sz="3700" dirty="0"/>
              <a:t>к социальным условиям и др.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67744" y="2780928"/>
            <a:ext cx="4248472" cy="1728192"/>
          </a:xfrm>
          <a:prstGeom prst="ellipse">
            <a:avLst/>
          </a:prstGeom>
          <a:solidFill>
            <a:schemeClr val="accent3">
              <a:lumMod val="40000"/>
              <a:lumOff val="60000"/>
              <a:alpha val="36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3501008"/>
            <a:ext cx="8229600" cy="43971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Принципы: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gray">
          <a:xfrm>
            <a:off x="251520" y="764704"/>
            <a:ext cx="3600400" cy="20882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t" anchorCtr="0"/>
          <a:lstStyle/>
          <a:p>
            <a:pPr>
              <a:buNone/>
            </a:pPr>
            <a:r>
              <a:rPr lang="ru-RU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Принцип толерантности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Признание за каждым человеком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права иметь собственные взгляды,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принципы, отношение к происходящему,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свободное отношение к культуре и моде,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к людям и окружающему миру.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>
            <a:off x="4932040" y="764704"/>
            <a:ext cx="4032448" cy="2160240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 algn="ctr">
            <a:solidFill>
              <a:schemeClr val="bg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t" anchorCtr="0"/>
          <a:lstStyle/>
          <a:p>
            <a:pPr>
              <a:buNone/>
            </a:pPr>
            <a:r>
              <a:rPr lang="ru-RU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Принцип воспитания успехом</a:t>
            </a:r>
            <a:endParaRPr lang="ru-RU" sz="1400" i="1" u="sng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Классный руководитель должен стремиться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как можно глубже понять ребёнка, осмыслить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особенности и, главное, выделить его достоинства,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позитивные стремления, мечты, конструктивные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цели и задачи деятельности. Необходимо стараться,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используя психолого-педагогические методы,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развивать любые, самые малые ростки успеха.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Для этого создавая среду возможного успеха.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>
            <a:off x="179512" y="4365104"/>
            <a:ext cx="4032448" cy="2232248"/>
          </a:xfrm>
          <a:prstGeom prst="roundRect">
            <a:avLst/>
          </a:prstGeom>
          <a:solidFill>
            <a:srgbClr val="7030A0">
              <a:alpha val="33000"/>
            </a:srgbClr>
          </a:solidFill>
          <a:ln w="28575" algn="ctr">
            <a:solidFill>
              <a:srgbClr val="7030A0"/>
            </a:solidFill>
            <a:round/>
            <a:headEnd/>
            <a:tailEnd/>
          </a:ln>
          <a:effectLst/>
        </p:spPr>
        <p:txBody>
          <a:bodyPr wrap="none" anchor="t" anchorCtr="0"/>
          <a:lstStyle/>
          <a:p>
            <a:pPr algn="ctr">
              <a:buNone/>
            </a:pPr>
            <a:r>
              <a:rPr lang="ru-RU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Принцип создания 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воспитывающей среды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Создание атмосферы взаимной ответственности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участников педагогического процесса, создание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ситуации сопереживания, взаимопомощи,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способности сообща преодолевать трудности.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Условия реализации: развитие детского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самоуправления, инициативы и самостоятельности,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формирование позитивного отношения к творчеству.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4860032" y="4365104"/>
            <a:ext cx="3995936" cy="2232248"/>
          </a:xfrm>
          <a:prstGeom prst="roundRect">
            <a:avLst/>
          </a:prstGeom>
          <a:solidFill>
            <a:srgbClr val="FFC000">
              <a:alpha val="36000"/>
            </a:srgbClr>
          </a:solidFill>
          <a:ln w="28575" algn="ctr">
            <a:solidFill>
              <a:srgbClr val="FFC000"/>
            </a:solidFill>
            <a:round/>
            <a:headEnd/>
            <a:tailEnd/>
          </a:ln>
          <a:effectLst/>
        </p:spPr>
        <p:txBody>
          <a:bodyPr wrap="none" anchor="t" anchorCtr="0"/>
          <a:lstStyle/>
          <a:p>
            <a:pPr>
              <a:buNone/>
            </a:pPr>
            <a:r>
              <a:rPr lang="ru-RU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Принцип индивидуализации</a:t>
            </a:r>
          </a:p>
          <a:p>
            <a:pPr>
              <a:buNone/>
            </a:pPr>
            <a:r>
              <a:rPr lang="ru-RU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воспитания</a:t>
            </a:r>
            <a:endParaRPr lang="ru-RU" sz="1600" b="1" i="1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Предполагает определение индивидуальной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траектории перспектив социального развития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каждого ученика, интерес всех детей к самым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различным видам деятельности, то есть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раскрытие потенциалов личности как в учебной,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так и во внеурочной работе, предоставление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каждому учащемуся возможности для </a:t>
            </a: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самореализации.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00808" y="-291297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32656"/>
            <a:ext cx="8329642" cy="57935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i="1" u="sng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Здоровьесберегающий</a:t>
            </a:r>
            <a:r>
              <a:rPr lang="ru-RU" sz="32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блок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лекции и беседы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встречи с работниками здравоохранения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спортивные соревнования</a:t>
            </a:r>
          </a:p>
          <a:p>
            <a:pPr>
              <a:buNone/>
            </a:pPr>
            <a:r>
              <a:rPr lang="ru-RU" i="1" u="sng" dirty="0" smtClean="0"/>
              <a:t/>
            </a:r>
            <a:br>
              <a:rPr lang="ru-RU" i="1" u="sng" dirty="0" smtClean="0"/>
            </a:br>
            <a:endParaRPr lang="ru-RU" dirty="0"/>
          </a:p>
        </p:txBody>
      </p:sp>
      <p:pic>
        <p:nvPicPr>
          <p:cNvPr id="3074" name="Picture 2" descr="F:\конкурс Воспитать человека\ФОТО МАрине\IMG_65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26922"/>
            <a:ext cx="5508104" cy="4131078"/>
          </a:xfrm>
          <a:prstGeom prst="rect">
            <a:avLst/>
          </a:prstGeom>
          <a:noFill/>
        </p:spPr>
      </p:pic>
      <p:pic>
        <p:nvPicPr>
          <p:cNvPr id="3075" name="Picture 3" descr="F:\конкурс Воспитать человека\ФОТО МАрине\IMG_7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771619"/>
            <a:ext cx="4499992" cy="4086381"/>
          </a:xfrm>
          <a:prstGeom prst="rect">
            <a:avLst/>
          </a:prstGeom>
          <a:noFill/>
        </p:spPr>
      </p:pic>
      <p:pic>
        <p:nvPicPr>
          <p:cNvPr id="2050" name="Picture 2" descr="F:\конкурс Воспитать человека\11Б\LgZER7iTi8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1" y="2276872"/>
            <a:ext cx="8162245" cy="4581128"/>
          </a:xfrm>
          <a:prstGeom prst="rect">
            <a:avLst/>
          </a:prstGeom>
          <a:noFill/>
        </p:spPr>
      </p:pic>
      <p:pic>
        <p:nvPicPr>
          <p:cNvPr id="2051" name="Picture 3" descr="F:\конкурс Воспитать человека\11Б\BLfvJHHSM5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420888"/>
            <a:ext cx="7694110" cy="46853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конкурс Воспитать человека\11Б\SDC16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276872"/>
            <a:ext cx="4788024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0" y="476672"/>
            <a:ext cx="93965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Нравственно-эстетический блок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400" b="1" dirty="0" smtClean="0"/>
              <a:t>посещение театра музыкальной комедии в г. Пятигорске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b="1" dirty="0" smtClean="0"/>
              <a:t>практикум по культуре общения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b="1" dirty="0" smtClean="0"/>
              <a:t>трудовой десант</a:t>
            </a:r>
          </a:p>
        </p:txBody>
      </p:sp>
      <p:pic>
        <p:nvPicPr>
          <p:cNvPr id="1032" name="Picture 8" descr="F:\конкурс Воспитать человека\11Б\SDC162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2"/>
            <a:ext cx="4704523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F:\конкурс Воспитать человека\ФОТО МАрине\IMG_60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770172"/>
            <a:ext cx="2783770" cy="20878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929718" cy="714380"/>
          </a:xfrm>
        </p:spPr>
        <p:txBody>
          <a:bodyPr>
            <a:noAutofit/>
          </a:bodyPr>
          <a:lstStyle/>
          <a:p>
            <a:pPr algn="ctr"/>
            <a:r>
              <a:rPr lang="ru-RU" sz="32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Гражданско-патриотический, правовой блок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329642" cy="214314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2000" b="1" dirty="0" smtClean="0"/>
              <a:t>встречи с ветеранами ВОВ и ветеранами Афганской и Чеченской войн;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b="1" dirty="0" smtClean="0"/>
              <a:t>общешкольные классные часы (Освобождение Железноводска от немецко-фашистских захватчиков, День национального единства, День Победы);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b="1" dirty="0" smtClean="0"/>
              <a:t>конференции по дням воинской славы.</a:t>
            </a:r>
          </a:p>
        </p:txBody>
      </p:sp>
      <p:pic>
        <p:nvPicPr>
          <p:cNvPr id="2050" name="Picture 2" descr="F:\конкурс Воспитать человека\ФОТО МАрине\IMG_6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068960"/>
            <a:ext cx="2987824" cy="3789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F:\конкурс Воспитать человека\ФОТО МАрине\IMG_67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068961"/>
            <a:ext cx="4824536" cy="3789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u="sng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Профориентационный</a:t>
            </a:r>
            <a:r>
              <a:rPr lang="ru-RU" sz="36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блок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3200" b="1" dirty="0" smtClean="0"/>
              <a:t>встречи;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b="1" dirty="0" smtClean="0"/>
              <a:t>экскурсии.</a:t>
            </a:r>
          </a:p>
          <a:p>
            <a:pPr>
              <a:buNone/>
            </a:pPr>
            <a:r>
              <a:rPr lang="ru-RU" i="1" u="sng" dirty="0" smtClean="0"/>
              <a:t/>
            </a:r>
            <a:br>
              <a:rPr lang="ru-RU" i="1" u="sng" dirty="0" smtClean="0"/>
            </a:br>
            <a:endParaRPr lang="ru-RU" dirty="0"/>
          </a:p>
        </p:txBody>
      </p:sp>
      <p:pic>
        <p:nvPicPr>
          <p:cNvPr id="5122" name="Picture 2" descr="F:\конкурс Воспитать человека\ФОТО МАрине\IMG_9212.jpg"/>
          <p:cNvPicPr>
            <a:picLocks noChangeAspect="1" noChangeArrowheads="1"/>
          </p:cNvPicPr>
          <p:nvPr/>
        </p:nvPicPr>
        <p:blipFill>
          <a:blip r:embed="rId2" cstate="print"/>
          <a:srcRect b="10162"/>
          <a:stretch>
            <a:fillRect/>
          </a:stretch>
        </p:blipFill>
        <p:spPr bwMode="auto">
          <a:xfrm>
            <a:off x="0" y="2249488"/>
            <a:ext cx="3563888" cy="4608512"/>
          </a:xfrm>
          <a:prstGeom prst="rect">
            <a:avLst/>
          </a:prstGeom>
          <a:noFill/>
        </p:spPr>
      </p:pic>
      <p:pic>
        <p:nvPicPr>
          <p:cNvPr id="5123" name="Picture 3" descr="F:\конкурс Воспитать человека\ФОТО МАрине\IMG_59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825552"/>
            <a:ext cx="5580112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553</TotalTime>
  <Words>542</Words>
  <Application>Microsoft Office PowerPoint</Application>
  <PresentationFormat>Экран (4:3)</PresentationFormat>
  <Paragraphs>85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Слайд 1</vt:lpstr>
      <vt:lpstr>Слайд 2</vt:lpstr>
      <vt:lpstr>Слайд 3</vt:lpstr>
      <vt:lpstr>Задачи:</vt:lpstr>
      <vt:lpstr>Принципы: </vt:lpstr>
      <vt:lpstr>Слайд 6</vt:lpstr>
      <vt:lpstr>Слайд 7</vt:lpstr>
      <vt:lpstr>Гражданско-патриотический, правовой блок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Марина Валерьевна</cp:lastModifiedBy>
  <cp:revision>26</cp:revision>
  <dcterms:created xsi:type="dcterms:W3CDTF">2014-11-18T03:47:02Z</dcterms:created>
  <dcterms:modified xsi:type="dcterms:W3CDTF">2017-11-22T12:29:44Z</dcterms:modified>
</cp:coreProperties>
</file>