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57" r:id="rId25"/>
    <p:sldId id="280" r:id="rId26"/>
    <p:sldId id="281" r:id="rId27"/>
    <p:sldId id="282" r:id="rId28"/>
    <p:sldId id="286" r:id="rId29"/>
    <p:sldId id="287" r:id="rId30"/>
    <p:sldId id="283" r:id="rId31"/>
    <p:sldId id="284" r:id="rId32"/>
    <p:sldId id="285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0D914-A42A-45F8-A0D9-FA13FEAA87BC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A2079-995C-444E-B830-1209F858F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FD32E7-7A6E-4880-BE22-ED9FB5ABECD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2314CD-8FAA-4196-BA7D-C2E5754A7B3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8AD65E-141C-4CD6-925A-3A85CB69924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C6795A-0190-49BE-B05F-5A502633762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44834F-168A-415E-9695-C2E59FA217E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A07ECF-AE38-47DC-8727-3857070C34E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D75362-097D-4A99-A60C-0DC26695E17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736C4B-6E56-4734-9E4D-07C2B1FB894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A71A10-02C0-4677-9751-BD5894B052B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E00181-79D8-4CC6-B4AC-DDA396909E6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EE6E63-91F4-4D02-903D-1C2DC67B910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F6FE97-F226-45FE-A9E7-D112F8690F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59E7B0B-CB59-4F4F-9052-08BE421709E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6E5B1-C0F9-4B7F-BF42-9768890FD5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A5C12-3B4E-4733-AAE1-1338100F336E}" type="datetimeFigureOut">
              <a:rPr lang="ru-RU" smtClean="0"/>
              <a:pPr/>
              <a:t>31.10.2009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A9F71-E179-4BFD-881C-2FB37B80E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_____Microsoft_Office_Excel_97-20032.xls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_____Microsoft_Office_Excel_97-20035.xls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8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500042"/>
            <a:ext cx="8182497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Разновозрастные 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школы в системе 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образования 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города Железноводска: 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школа старшеклассников.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533400" y="457200"/>
            <a:ext cx="8153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600" b="1" u="sng">
                <a:cs typeface="Times New Roman" pitchFamily="18" charset="0"/>
              </a:rPr>
              <a:t>Гипотеза:</a:t>
            </a:r>
          </a:p>
          <a:p>
            <a:pPr algn="just"/>
            <a:r>
              <a:rPr lang="ru-RU" sz="3600">
                <a:cs typeface="Times New Roman" pitchFamily="18" charset="0"/>
              </a:rPr>
              <a:t> </a:t>
            </a:r>
            <a:endParaRPr lang="ru-RU" sz="3600"/>
          </a:p>
          <a:p>
            <a:pPr eaLnBrk="0" hangingPunct="0"/>
            <a:r>
              <a:rPr lang="ru-RU" sz="2800">
                <a:cs typeface="Times New Roman" pitchFamily="18" charset="0"/>
              </a:rPr>
              <a:t>        </a:t>
            </a:r>
            <a:r>
              <a:rPr lang="ru-RU" sz="2800">
                <a:solidFill>
                  <a:srgbClr val="0000CC"/>
                </a:solidFill>
                <a:cs typeface="Times New Roman" pitchFamily="18" charset="0"/>
              </a:rPr>
              <a:t>С целью создания оптимальных условий для саморазвития  и самосовершенствования личности каждого ребенка и, следовательно, повышения качества образования в условиях  возрастных школ необходимо создать </a:t>
            </a:r>
            <a:r>
              <a:rPr lang="ru-RU" sz="2800" b="1">
                <a:solidFill>
                  <a:srgbClr val="0000CC"/>
                </a:solidFill>
                <a:cs typeface="Times New Roman" pitchFamily="18" charset="0"/>
              </a:rPr>
              <a:t>межшкольный координационный центр</a:t>
            </a:r>
            <a:r>
              <a:rPr lang="ru-RU" sz="2800">
                <a:solidFill>
                  <a:srgbClr val="0000CC"/>
                </a:solidFill>
                <a:cs typeface="Times New Roman" pitchFamily="18" charset="0"/>
              </a:rPr>
              <a:t>, регулирующий инновационные процессы                         в трёх возрастных школах.</a:t>
            </a:r>
            <a:endParaRPr lang="ru-RU" sz="280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609600" y="609600"/>
            <a:ext cx="76962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600" b="1" u="sng">
                <a:cs typeface="Times New Roman" pitchFamily="18" charset="0"/>
              </a:rPr>
              <a:t>Цель эксперимента</a:t>
            </a:r>
            <a:r>
              <a:rPr lang="ru-RU" sz="3600" b="1">
                <a:cs typeface="Times New Roman" pitchFamily="18" charset="0"/>
              </a:rPr>
              <a:t>:</a:t>
            </a:r>
            <a:r>
              <a:rPr lang="ru-RU" sz="3600">
                <a:cs typeface="Times New Roman" pitchFamily="18" charset="0"/>
              </a:rPr>
              <a:t> </a:t>
            </a:r>
          </a:p>
          <a:p>
            <a:endParaRPr lang="ru-RU" sz="3600"/>
          </a:p>
          <a:p>
            <a:pPr eaLnBrk="0" hangingPunct="0"/>
            <a:r>
              <a:rPr lang="ru-RU" sz="2800">
                <a:solidFill>
                  <a:srgbClr val="0000CC"/>
                </a:solidFill>
                <a:cs typeface="Times New Roman" pitchFamily="18" charset="0"/>
              </a:rPr>
              <a:t>создание модели </a:t>
            </a:r>
            <a:r>
              <a:rPr lang="ru-RU" sz="2800" b="1">
                <a:solidFill>
                  <a:srgbClr val="0000CC"/>
                </a:solidFill>
                <a:cs typeface="Times New Roman" pitchFamily="18" charset="0"/>
              </a:rPr>
              <a:t>системного управления инновационными процессами трёх возрастных школ </a:t>
            </a:r>
            <a:r>
              <a:rPr lang="ru-RU" sz="2800">
                <a:solidFill>
                  <a:srgbClr val="0000CC"/>
                </a:solidFill>
                <a:cs typeface="Times New Roman" pitchFamily="18" charset="0"/>
              </a:rPr>
              <a:t>(корпоративное управление педагогическими проектами) для эффективного использования инновационного потенциала педагогических коллективов и создания оптимальных условий для реализации личностного развития учащихся.</a:t>
            </a:r>
            <a:endParaRPr lang="ru-RU" sz="280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447800" y="304800"/>
            <a:ext cx="6096000" cy="457200"/>
          </a:xfrm>
          <a:prstGeom prst="rect">
            <a:avLst/>
          </a:prstGeom>
          <a:solidFill>
            <a:srgbClr val="FFFFFF"/>
          </a:solidFill>
          <a:ln w="22225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2000" b="1">
                <a:solidFill>
                  <a:srgbClr val="0033CC"/>
                </a:solidFill>
                <a:latin typeface="Calibri" pitchFamily="34" charset="0"/>
              </a:rPr>
              <a:t>                        Инновационные процессы</a:t>
            </a:r>
            <a:endParaRPr lang="ru-RU"/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304800" y="914400"/>
            <a:ext cx="3352800" cy="12954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9900CC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b="1">
                <a:latin typeface="Calibri" pitchFamily="34" charset="0"/>
              </a:rPr>
              <a:t>МОУ «Начальная школа – детский сад»</a:t>
            </a:r>
            <a:endParaRPr lang="ru-RU"/>
          </a:p>
        </p:txBody>
      </p:sp>
      <p:sp>
        <p:nvSpPr>
          <p:cNvPr id="25604" name="Oval 4"/>
          <p:cNvSpPr>
            <a:spLocks noChangeArrowheads="1"/>
          </p:cNvSpPr>
          <p:nvPr/>
        </p:nvSpPr>
        <p:spPr bwMode="auto">
          <a:xfrm>
            <a:off x="2743200" y="1905000"/>
            <a:ext cx="3505200" cy="12192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9900CC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b="1">
                <a:latin typeface="Calibri" pitchFamily="34" charset="0"/>
              </a:rPr>
              <a:t>МОУ ООШ № 1 –    подростковая школа</a:t>
            </a:r>
            <a:endParaRPr lang="ru-RU"/>
          </a:p>
        </p:txBody>
      </p:sp>
      <p:sp>
        <p:nvSpPr>
          <p:cNvPr id="25605" name="Oval 5"/>
          <p:cNvSpPr>
            <a:spLocks noChangeArrowheads="1"/>
          </p:cNvSpPr>
          <p:nvPr/>
        </p:nvSpPr>
        <p:spPr bwMode="auto">
          <a:xfrm>
            <a:off x="5562600" y="990600"/>
            <a:ext cx="3290888" cy="12954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9900CC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b="1">
                <a:latin typeface="Calibri" pitchFamily="34" charset="0"/>
              </a:rPr>
              <a:t>МОУ  СОШ № 10 – школа старшей ступени</a:t>
            </a:r>
            <a:endParaRPr lang="ru-RU"/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2514600" y="3733800"/>
            <a:ext cx="4343400" cy="685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 sz="2400">
                <a:latin typeface="Calibri" pitchFamily="34" charset="0"/>
              </a:rPr>
              <a:t>     </a:t>
            </a:r>
            <a:r>
              <a:rPr lang="ru-RU" sz="2400" b="1">
                <a:latin typeface="Calibri" pitchFamily="34" charset="0"/>
              </a:rPr>
              <a:t>Координационный центр</a:t>
            </a:r>
            <a:endParaRPr lang="ru-RU" sz="2400" b="1">
              <a:latin typeface="Times New Roman" pitchFamily="18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609600" y="4800600"/>
            <a:ext cx="8096250" cy="4572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2000" b="1">
                <a:solidFill>
                  <a:srgbClr val="0033CC"/>
                </a:solidFill>
                <a:latin typeface="Calibri" pitchFamily="34" charset="0"/>
              </a:rPr>
              <a:t>         Системное управление  инновационными процессами</a:t>
            </a:r>
          </a:p>
          <a:p>
            <a:pPr algn="ctr">
              <a:spcAft>
                <a:spcPts val="1000"/>
              </a:spcAft>
            </a:pPr>
            <a:endParaRPr lang="ru-RU" sz="2000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609600" y="5638800"/>
            <a:ext cx="7848600" cy="4953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2000" b="1">
                <a:solidFill>
                  <a:srgbClr val="0033CC"/>
                </a:solidFill>
                <a:latin typeface="Calibri" pitchFamily="34" charset="0"/>
              </a:rPr>
              <a:t>                Формирование единого инновационного пространства</a:t>
            </a:r>
            <a:endParaRPr lang="ru-RU" sz="200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828800" y="2209800"/>
            <a:ext cx="1600200" cy="1524000"/>
          </a:xfrm>
          <a:prstGeom prst="straightConnector1">
            <a:avLst/>
          </a:prstGeom>
          <a:ln w="38100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5715000" y="2286000"/>
            <a:ext cx="1524000" cy="1447800"/>
          </a:xfrm>
          <a:prstGeom prst="straightConnector1">
            <a:avLst/>
          </a:prstGeom>
          <a:ln w="38100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5604" idx="4"/>
          </p:cNvCxnSpPr>
          <p:nvPr/>
        </p:nvCxnSpPr>
        <p:spPr>
          <a:xfrm rot="5400000">
            <a:off x="4229101" y="3390900"/>
            <a:ext cx="533400" cy="3175"/>
          </a:xfrm>
          <a:prstGeom prst="straightConnector1">
            <a:avLst/>
          </a:prstGeom>
          <a:ln w="38100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трелка вниз 23"/>
          <p:cNvSpPr/>
          <p:nvPr/>
        </p:nvSpPr>
        <p:spPr>
          <a:xfrm>
            <a:off x="4343400" y="4419600"/>
            <a:ext cx="228600" cy="381000"/>
          </a:xfrm>
          <a:prstGeom prst="down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4343400" y="5257800"/>
            <a:ext cx="228600" cy="381000"/>
          </a:xfrm>
          <a:prstGeom prst="down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762000" y="990600"/>
            <a:ext cx="4191000" cy="2895600"/>
          </a:xfrm>
          <a:prstGeom prst="cloud">
            <a:avLst/>
          </a:prstGeom>
          <a:solidFill>
            <a:srgbClr val="FFFF99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Инновационное пространство МОУ «Начальная школа – детский сад»</a:t>
            </a:r>
          </a:p>
        </p:txBody>
      </p:sp>
      <p:sp>
        <p:nvSpPr>
          <p:cNvPr id="3" name="Облако 2"/>
          <p:cNvSpPr/>
          <p:nvPr/>
        </p:nvSpPr>
        <p:spPr>
          <a:xfrm>
            <a:off x="4114800" y="990600"/>
            <a:ext cx="3886200" cy="2971800"/>
          </a:xfrm>
          <a:prstGeom prst="cloud">
            <a:avLst/>
          </a:prstGeom>
          <a:solidFill>
            <a:srgbClr val="66FF99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Инновационное пространство ООШ № 1</a:t>
            </a:r>
            <a:endParaRPr lang="ru-RU" dirty="0"/>
          </a:p>
        </p:txBody>
      </p:sp>
      <p:sp>
        <p:nvSpPr>
          <p:cNvPr id="4" name="Облако 3"/>
          <p:cNvSpPr/>
          <p:nvPr/>
        </p:nvSpPr>
        <p:spPr>
          <a:xfrm>
            <a:off x="1868488" y="3254375"/>
            <a:ext cx="3886200" cy="2971800"/>
          </a:xfrm>
          <a:prstGeom prst="cloud">
            <a:avLst/>
          </a:prstGeom>
          <a:solidFill>
            <a:srgbClr val="66FF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Инновационное пространство                  СОШ № 10</a:t>
            </a:r>
          </a:p>
        </p:txBody>
      </p:sp>
      <p:sp>
        <p:nvSpPr>
          <p:cNvPr id="6" name="Овал 5"/>
          <p:cNvSpPr/>
          <p:nvPr/>
        </p:nvSpPr>
        <p:spPr>
          <a:xfrm>
            <a:off x="1447800" y="533400"/>
            <a:ext cx="5791200" cy="54864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200400" y="2743200"/>
            <a:ext cx="2133600" cy="1371600"/>
          </a:xfrm>
          <a:prstGeom prst="ellipse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124200" y="2667000"/>
            <a:ext cx="2286000" cy="1524000"/>
          </a:xfrm>
          <a:prstGeom prst="ellipse">
            <a:avLst/>
          </a:prstGeom>
          <a:solidFill>
            <a:srgbClr val="0000CC"/>
          </a:solidFill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Совместные проекты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>
            <a:off x="6781800" y="4876800"/>
            <a:ext cx="8382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477000" y="5486400"/>
            <a:ext cx="236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Зона  риска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609600" y="1295400"/>
            <a:ext cx="80010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>
                <a:solidFill>
                  <a:srgbClr val="0000CC"/>
                </a:solidFill>
                <a:cs typeface="Times New Roman" pitchFamily="18" charset="0"/>
              </a:rPr>
              <a:t>1) создавать сбалансированный портфель проектов, ориентированный на стратегические цели трёх школ;</a:t>
            </a:r>
            <a:endParaRPr lang="ru-RU" sz="2000">
              <a:solidFill>
                <a:srgbClr val="0000CC"/>
              </a:solidFill>
            </a:endParaRPr>
          </a:p>
          <a:p>
            <a:pPr eaLnBrk="0" hangingPunct="0"/>
            <a:r>
              <a:rPr lang="ru-RU" sz="2000">
                <a:solidFill>
                  <a:srgbClr val="0000CC"/>
                </a:solidFill>
                <a:cs typeface="Times New Roman" pitchFamily="18" charset="0"/>
              </a:rPr>
              <a:t>2) анализировать ход реализации проектов и корректировать возможные отклонения от поставленной цели;</a:t>
            </a:r>
            <a:endParaRPr lang="ru-RU" sz="2000">
              <a:solidFill>
                <a:srgbClr val="0000CC"/>
              </a:solidFill>
            </a:endParaRPr>
          </a:p>
          <a:p>
            <a:pPr eaLnBrk="0" hangingPunct="0"/>
            <a:r>
              <a:rPr lang="ru-RU" sz="2000">
                <a:solidFill>
                  <a:srgbClr val="0000CC"/>
                </a:solidFill>
                <a:cs typeface="Times New Roman" pitchFamily="18" charset="0"/>
              </a:rPr>
              <a:t>3) получать «единую картину» выполнения всех проектов;</a:t>
            </a:r>
            <a:endParaRPr lang="ru-RU" sz="2000">
              <a:solidFill>
                <a:srgbClr val="0000CC"/>
              </a:solidFill>
            </a:endParaRPr>
          </a:p>
          <a:p>
            <a:pPr eaLnBrk="0" hangingPunct="0"/>
            <a:r>
              <a:rPr lang="ru-RU" sz="2000">
                <a:solidFill>
                  <a:srgbClr val="0000CC"/>
                </a:solidFill>
                <a:cs typeface="Times New Roman" pitchFamily="18" charset="0"/>
              </a:rPr>
              <a:t>4) контролировать достижение стратегических целей трёх возрастных школ;</a:t>
            </a:r>
            <a:endParaRPr lang="ru-RU" sz="2000">
              <a:solidFill>
                <a:srgbClr val="0000CC"/>
              </a:solidFill>
            </a:endParaRPr>
          </a:p>
          <a:p>
            <a:pPr eaLnBrk="0" hangingPunct="0"/>
            <a:r>
              <a:rPr lang="ru-RU" sz="2000">
                <a:solidFill>
                  <a:srgbClr val="0000CC"/>
                </a:solidFill>
                <a:cs typeface="Times New Roman" pitchFamily="18" charset="0"/>
              </a:rPr>
              <a:t>5) контролировать и координировать использование ресурсов школ;</a:t>
            </a:r>
            <a:endParaRPr lang="ru-RU" sz="2000">
              <a:solidFill>
                <a:srgbClr val="0000CC"/>
              </a:solidFill>
            </a:endParaRPr>
          </a:p>
          <a:p>
            <a:pPr eaLnBrk="0" hangingPunct="0"/>
            <a:r>
              <a:rPr lang="ru-RU" sz="2000">
                <a:solidFill>
                  <a:srgbClr val="0000CC"/>
                </a:solidFill>
                <a:cs typeface="Times New Roman" pitchFamily="18" charset="0"/>
              </a:rPr>
              <a:t>6) контролировать сроки выполнения проектов;</a:t>
            </a:r>
            <a:endParaRPr lang="ru-RU" sz="2000">
              <a:solidFill>
                <a:srgbClr val="0000CC"/>
              </a:solidFill>
            </a:endParaRPr>
          </a:p>
          <a:p>
            <a:pPr eaLnBrk="0" hangingPunct="0"/>
            <a:r>
              <a:rPr lang="ru-RU" sz="2000">
                <a:solidFill>
                  <a:srgbClr val="0000CC"/>
                </a:solidFill>
                <a:cs typeface="Times New Roman" pitchFamily="18" charset="0"/>
              </a:rPr>
              <a:t>7) контролировать общий ход проекта по ключевым точкам;</a:t>
            </a:r>
            <a:endParaRPr lang="ru-RU" sz="2000">
              <a:solidFill>
                <a:srgbClr val="0000CC"/>
              </a:solidFill>
            </a:endParaRPr>
          </a:p>
          <a:p>
            <a:pPr eaLnBrk="0" hangingPunct="0"/>
            <a:r>
              <a:rPr lang="ru-RU" sz="2000">
                <a:solidFill>
                  <a:srgbClr val="0000CC"/>
                </a:solidFill>
                <a:cs typeface="Times New Roman" pitchFamily="18" charset="0"/>
              </a:rPr>
              <a:t>8) периодически проводить аудит проектов и проектной деятельности и своевременно оказывать корректирующие воздействия.</a:t>
            </a:r>
            <a:endParaRPr lang="ru-RU" sz="2000">
              <a:solidFill>
                <a:srgbClr val="0000CC"/>
              </a:solidFill>
            </a:endParaRPr>
          </a:p>
          <a:p>
            <a:pPr eaLnBrk="0" hangingPunct="0"/>
            <a:endParaRPr lang="ru-RU" sz="2000">
              <a:solidFill>
                <a:srgbClr val="0000CC"/>
              </a:solidFill>
            </a:endParaRPr>
          </a:p>
        </p:txBody>
      </p:sp>
      <p:sp>
        <p:nvSpPr>
          <p:cNvPr id="27651" name="Прямоугольник 2"/>
          <p:cNvSpPr>
            <a:spLocks noChangeArrowheads="1"/>
          </p:cNvSpPr>
          <p:nvPr/>
        </p:nvSpPr>
        <p:spPr bwMode="auto">
          <a:xfrm>
            <a:off x="762000" y="457200"/>
            <a:ext cx="7010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cs typeface="Times New Roman" pitchFamily="18" charset="0"/>
              </a:rPr>
              <a:t>Организация межшкольного координационного центра позволит: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1600200" y="457200"/>
            <a:ext cx="5257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2800">
                <a:latin typeface="Calibri" pitchFamily="34" charset="0"/>
              </a:rPr>
              <a:t>         </a:t>
            </a:r>
            <a:r>
              <a:rPr lang="ru-RU" sz="2800" b="1">
                <a:solidFill>
                  <a:srgbClr val="0000CC"/>
                </a:solidFill>
                <a:latin typeface="Calibri" pitchFamily="34" charset="0"/>
              </a:rPr>
              <a:t>Координационный центр</a:t>
            </a:r>
            <a:endParaRPr lang="ru-RU" sz="2800" b="1">
              <a:solidFill>
                <a:srgbClr val="0000CC"/>
              </a:solidFill>
              <a:latin typeface="Times New Roman" pitchFamily="18" charset="0"/>
            </a:endParaRPr>
          </a:p>
          <a:p>
            <a:r>
              <a:rPr lang="ru-RU" b="1">
                <a:solidFill>
                  <a:srgbClr val="0000CC"/>
                </a:solidFill>
                <a:latin typeface="Calibri" pitchFamily="34" charset="0"/>
              </a:rPr>
              <a:t>                   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трёх    возрастных школ</a:t>
            </a:r>
            <a:endParaRPr lang="ru-RU" sz="2400" b="1">
              <a:solidFill>
                <a:srgbClr val="0000CC"/>
              </a:solidFill>
            </a:endParaRPr>
          </a:p>
        </p:txBody>
      </p:sp>
      <p:sp>
        <p:nvSpPr>
          <p:cNvPr id="28675" name="AutoShape 4"/>
          <p:cNvSpPr>
            <a:spLocks noChangeArrowheads="1"/>
          </p:cNvSpPr>
          <p:nvPr/>
        </p:nvSpPr>
        <p:spPr bwMode="auto">
          <a:xfrm>
            <a:off x="1600200" y="1981200"/>
            <a:ext cx="56388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2400">
                <a:latin typeface="Calibri" pitchFamily="34" charset="0"/>
              </a:rPr>
              <a:t>  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Объединённая методическая служба</a:t>
            </a:r>
            <a:endParaRPr lang="ru-RU" sz="2400">
              <a:solidFill>
                <a:srgbClr val="0000CC"/>
              </a:solidFill>
            </a:endParaRPr>
          </a:p>
        </p:txBody>
      </p:sp>
      <p:sp>
        <p:nvSpPr>
          <p:cNvPr id="28676" name="AutoShape 5"/>
          <p:cNvSpPr>
            <a:spLocks noChangeArrowheads="1"/>
          </p:cNvSpPr>
          <p:nvPr/>
        </p:nvSpPr>
        <p:spPr bwMode="auto">
          <a:xfrm>
            <a:off x="152400" y="3048000"/>
            <a:ext cx="2057400" cy="1066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b="1">
                <a:solidFill>
                  <a:srgbClr val="0000CC"/>
                </a:solidFill>
                <a:latin typeface="Calibri" pitchFamily="34" charset="0"/>
              </a:rPr>
              <a:t>Психолого-педагогическая служба</a:t>
            </a:r>
            <a:endParaRPr lang="ru-RU">
              <a:solidFill>
                <a:srgbClr val="0000CC"/>
              </a:solidFill>
            </a:endParaRPr>
          </a:p>
        </p:txBody>
      </p:sp>
      <p:sp>
        <p:nvSpPr>
          <p:cNvPr id="28677" name="AutoShape 6"/>
          <p:cNvSpPr>
            <a:spLocks noChangeArrowheads="1"/>
          </p:cNvSpPr>
          <p:nvPr/>
        </p:nvSpPr>
        <p:spPr bwMode="auto">
          <a:xfrm>
            <a:off x="762000" y="4267200"/>
            <a:ext cx="1933575" cy="1066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b="1">
                <a:solidFill>
                  <a:srgbClr val="0000CC"/>
                </a:solidFill>
                <a:latin typeface="Calibri" pitchFamily="34" charset="0"/>
              </a:rPr>
              <a:t>Служба оценки качества образования</a:t>
            </a:r>
            <a:endParaRPr lang="ru-RU">
              <a:solidFill>
                <a:srgbClr val="0000CC"/>
              </a:solidFill>
            </a:endParaRPr>
          </a:p>
        </p:txBody>
      </p:sp>
      <p:sp>
        <p:nvSpPr>
          <p:cNvPr id="28678" name="AutoShape 7"/>
          <p:cNvSpPr>
            <a:spLocks noChangeArrowheads="1"/>
          </p:cNvSpPr>
          <p:nvPr/>
        </p:nvSpPr>
        <p:spPr bwMode="auto">
          <a:xfrm>
            <a:off x="6934200" y="2743200"/>
            <a:ext cx="1981200" cy="10191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>
                <a:solidFill>
                  <a:srgbClr val="0000CC"/>
                </a:solidFill>
                <a:latin typeface="Calibri" pitchFamily="34" charset="0"/>
              </a:rPr>
              <a:t>«</a:t>
            </a:r>
            <a:r>
              <a:rPr lang="ru-RU" b="1">
                <a:solidFill>
                  <a:srgbClr val="0000CC"/>
                </a:solidFill>
                <a:latin typeface="Calibri" pitchFamily="34" charset="0"/>
              </a:rPr>
              <a:t>Вертикальная»  тьюторская служба</a:t>
            </a:r>
          </a:p>
          <a:p>
            <a:endParaRPr lang="ru-RU"/>
          </a:p>
        </p:txBody>
      </p:sp>
      <p:sp>
        <p:nvSpPr>
          <p:cNvPr id="28679" name="AutoShape 8"/>
          <p:cNvSpPr>
            <a:spLocks noChangeArrowheads="1"/>
          </p:cNvSpPr>
          <p:nvPr/>
        </p:nvSpPr>
        <p:spPr bwMode="auto">
          <a:xfrm>
            <a:off x="6172200" y="3886200"/>
            <a:ext cx="2590800" cy="1219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b="1" noProof="1">
                <a:solidFill>
                  <a:srgbClr val="0000CC"/>
                </a:solidFill>
                <a:latin typeface="Calibri" pitchFamily="34" charset="0"/>
              </a:rPr>
              <a:t>Служба организаторов воспитательной работы</a:t>
            </a:r>
            <a:endParaRPr lang="ru-RU">
              <a:solidFill>
                <a:srgbClr val="0000CC"/>
              </a:solidFill>
            </a:endParaRPr>
          </a:p>
        </p:txBody>
      </p:sp>
      <p:sp>
        <p:nvSpPr>
          <p:cNvPr id="28680" name="AutoShape 9"/>
          <p:cNvSpPr>
            <a:spLocks noChangeArrowheads="1"/>
          </p:cNvSpPr>
          <p:nvPr/>
        </p:nvSpPr>
        <p:spPr bwMode="auto">
          <a:xfrm>
            <a:off x="2819400" y="5181600"/>
            <a:ext cx="3429000" cy="1219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>
                <a:solidFill>
                  <a:srgbClr val="0000CC"/>
                </a:solidFill>
                <a:latin typeface="Calibri" pitchFamily="34" charset="0"/>
              </a:rPr>
              <a:t>Служба внедрения ИКТ  и информационной поддержки эксперимента</a:t>
            </a:r>
            <a:endParaRPr lang="ru-RU">
              <a:solidFill>
                <a:srgbClr val="0000CC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1371600" y="2514600"/>
            <a:ext cx="2133600" cy="5334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4572000" y="2438400"/>
            <a:ext cx="2286000" cy="14478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2209800" y="2590800"/>
            <a:ext cx="1828800" cy="15240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5029200" y="2514600"/>
            <a:ext cx="2819400" cy="2286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2894013" y="3810000"/>
            <a:ext cx="2744788" cy="1587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Двойная стрелка вверх/вниз 26"/>
          <p:cNvSpPr/>
          <p:nvPr/>
        </p:nvSpPr>
        <p:spPr>
          <a:xfrm>
            <a:off x="4038600" y="1371600"/>
            <a:ext cx="228600" cy="609600"/>
          </a:xfrm>
          <a:prstGeom prst="upDown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28800" y="533400"/>
            <a:ext cx="4857750" cy="5715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CC"/>
                </a:solidFill>
              </a:rPr>
              <a:t>Функции координационного центра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3" y="1928813"/>
            <a:ext cx="1857375" cy="5715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CC"/>
                </a:solidFill>
              </a:rPr>
              <a:t>Проектная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6000" y="1928813"/>
            <a:ext cx="1928813" cy="5715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CC"/>
                </a:solidFill>
              </a:rPr>
              <a:t>Управленческая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1785938"/>
            <a:ext cx="1928813" cy="85725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CC"/>
                </a:solidFill>
              </a:rPr>
              <a:t>Повышение квалификации кадров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43688" y="1857375"/>
            <a:ext cx="2214562" cy="5715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CC"/>
                </a:solidFill>
              </a:rPr>
              <a:t>Информационная</a:t>
            </a:r>
          </a:p>
        </p:txBody>
      </p:sp>
      <p:cxnSp>
        <p:nvCxnSpPr>
          <p:cNvPr id="11" name="Прямая со стрелкой 10"/>
          <p:cNvCxnSpPr>
            <a:stCxn id="4" idx="2"/>
          </p:cNvCxnSpPr>
          <p:nvPr/>
        </p:nvCxnSpPr>
        <p:spPr>
          <a:xfrm rot="5400000">
            <a:off x="2471737" y="104776"/>
            <a:ext cx="785813" cy="278606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2"/>
          </p:cNvCxnSpPr>
          <p:nvPr/>
        </p:nvCxnSpPr>
        <p:spPr>
          <a:xfrm rot="5400000">
            <a:off x="3328987" y="962026"/>
            <a:ext cx="785813" cy="107156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2"/>
          </p:cNvCxnSpPr>
          <p:nvPr/>
        </p:nvCxnSpPr>
        <p:spPr>
          <a:xfrm rot="16200000" flipH="1">
            <a:off x="4507706" y="854869"/>
            <a:ext cx="642938" cy="11430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2"/>
          </p:cNvCxnSpPr>
          <p:nvPr/>
        </p:nvCxnSpPr>
        <p:spPr>
          <a:xfrm rot="16200000" flipH="1">
            <a:off x="5722144" y="-359569"/>
            <a:ext cx="714375" cy="364331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71500" y="2928938"/>
            <a:ext cx="1571625" cy="8572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CC"/>
                </a:solidFill>
              </a:rPr>
              <a:t>Экспертиза локальных проектов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71500" y="4071938"/>
            <a:ext cx="1571625" cy="8572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CC"/>
                </a:solidFill>
              </a:rPr>
              <a:t>Разработка совместных проектов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71500" y="5143500"/>
            <a:ext cx="1571625" cy="12144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CC"/>
                </a:solidFill>
              </a:rPr>
              <a:t>Поддержка линейных, сквозных и т.д.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428875" y="3000375"/>
            <a:ext cx="1714500" cy="8572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CC"/>
                </a:solidFill>
              </a:rPr>
              <a:t>Межшкольные службы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857625" y="4357688"/>
            <a:ext cx="2286000" cy="8572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CC"/>
                </a:solidFill>
              </a:rPr>
              <a:t>«Внутрифирменное» обучение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357688" y="3000375"/>
            <a:ext cx="1857375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CC"/>
                </a:solidFill>
              </a:rPr>
              <a:t>СКИПКРО                 </a:t>
            </a:r>
            <a:r>
              <a:rPr lang="ru-RU" sz="1400" b="1" dirty="0">
                <a:solidFill>
                  <a:srgbClr val="0000CC"/>
                </a:solidFill>
              </a:rPr>
              <a:t>(по проблемам, сформулированным МКЦ)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715125" y="3000375"/>
            <a:ext cx="1571625" cy="8572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CC"/>
                </a:solidFill>
              </a:rPr>
              <a:t>Внутренняя информация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786563" y="4071938"/>
            <a:ext cx="1571625" cy="8572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CC"/>
                </a:solidFill>
              </a:rPr>
              <a:t>Информация на сайте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786563" y="5214938"/>
            <a:ext cx="1571625" cy="8572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CC"/>
                </a:solidFill>
              </a:rPr>
              <a:t>СМИ, сборники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>
            <a:off x="7036594" y="4036219"/>
            <a:ext cx="3216275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26" idx="3"/>
          </p:cNvCxnSpPr>
          <p:nvPr/>
        </p:nvCxnSpPr>
        <p:spPr>
          <a:xfrm rot="10800000">
            <a:off x="8286750" y="3429000"/>
            <a:ext cx="357188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0800000">
            <a:off x="8358188" y="4429125"/>
            <a:ext cx="28575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0800000">
            <a:off x="8358188" y="5643563"/>
            <a:ext cx="285750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6200000" flipH="1">
            <a:off x="2893219" y="2750344"/>
            <a:ext cx="50006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5358606" y="3713957"/>
            <a:ext cx="2143125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23" idx="3"/>
          </p:cNvCxnSpPr>
          <p:nvPr/>
        </p:nvCxnSpPr>
        <p:spPr>
          <a:xfrm rot="10800000">
            <a:off x="6143625" y="4786313"/>
            <a:ext cx="285750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24" idx="3"/>
          </p:cNvCxnSpPr>
          <p:nvPr/>
        </p:nvCxnSpPr>
        <p:spPr>
          <a:xfrm rot="10800000">
            <a:off x="6215063" y="3500438"/>
            <a:ext cx="214312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-1358899" y="4143375"/>
            <a:ext cx="3287712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endCxn id="19" idx="1"/>
          </p:cNvCxnSpPr>
          <p:nvPr/>
        </p:nvCxnSpPr>
        <p:spPr>
          <a:xfrm>
            <a:off x="285750" y="3357563"/>
            <a:ext cx="285750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285750" y="4572000"/>
            <a:ext cx="28575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285750" y="5786438"/>
            <a:ext cx="285750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4"/>
          <p:cNvSpPr txBox="1">
            <a:spLocks noChangeArrowheads="1"/>
          </p:cNvSpPr>
          <p:nvPr/>
        </p:nvSpPr>
        <p:spPr bwMode="auto">
          <a:xfrm>
            <a:off x="685800" y="228600"/>
            <a:ext cx="731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0066"/>
                </a:solidFill>
                <a:latin typeface="Calibri" pitchFamily="34" charset="0"/>
              </a:rPr>
              <a:t>Тьюторство как совместный проект</a:t>
            </a:r>
          </a:p>
        </p:txBody>
      </p:sp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304800" y="914400"/>
            <a:ext cx="86106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Тьюторы –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представители  «заказчика» 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в учебном заведении.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Если координационный центр формирует инновационное пространство «сверху», то тьюторы оказывают на него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влияние «снизу».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Тьюторы  обеспечивают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«навигацию» учащихся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                                     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в инновационном пространстве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Тьюторство – пилотный проект (+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образцовый, правильный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, разработанный по тем критериям, которым должны соответствовать все проекты). Тьюторство –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проект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                            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с предсказуемым положительным результатом.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Наше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тьюторство будет «сквозным» 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(разновозрастные группы из учащихся трёх школ). Наши тьюторы –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независимые эксперты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, способные видеть общую картину инновационных процессов изнутри.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2971800" y="457200"/>
            <a:ext cx="59436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…Должна быть выстроена разветвлённая </a:t>
            </a:r>
            <a:r>
              <a:rPr lang="ru-RU" sz="2400" b="1">
                <a:solidFill>
                  <a:srgbClr val="0000CC"/>
                </a:solidFill>
              </a:rPr>
              <a:t>система</a:t>
            </a:r>
            <a:r>
              <a:rPr lang="ru-RU" sz="2400">
                <a:solidFill>
                  <a:srgbClr val="0000CC"/>
                </a:solidFill>
              </a:rPr>
              <a:t> поиска и поддержки талантливых детей, а также их </a:t>
            </a:r>
            <a:r>
              <a:rPr lang="ru-RU" sz="2400" b="1">
                <a:solidFill>
                  <a:srgbClr val="0000CC"/>
                </a:solidFill>
              </a:rPr>
              <a:t>сопровождения в течение всего периода становления личности.</a:t>
            </a:r>
          </a:p>
          <a:p>
            <a:r>
              <a:rPr lang="ru-RU" b="1">
                <a:solidFill>
                  <a:srgbClr val="0000CC"/>
                </a:solidFill>
              </a:rPr>
              <a:t>       </a:t>
            </a:r>
            <a:r>
              <a:rPr lang="ru-RU">
                <a:solidFill>
                  <a:srgbClr val="0000CC"/>
                </a:solidFill>
              </a:rPr>
              <a:t>Национальная образовательная инициатива «Наша новая школа»</a:t>
            </a:r>
          </a:p>
        </p:txBody>
      </p:sp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304800" y="762000"/>
            <a:ext cx="2057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00000"/>
                </a:solidFill>
              </a:rPr>
              <a:t>Задача</a:t>
            </a:r>
          </a:p>
        </p:txBody>
      </p:sp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228600" y="4038600"/>
            <a:ext cx="3276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00000"/>
                </a:solidFill>
              </a:rPr>
              <a:t>Оптимальный путь решения</a:t>
            </a:r>
          </a:p>
        </p:txBody>
      </p:sp>
      <p:sp>
        <p:nvSpPr>
          <p:cNvPr id="31749" name="TextBox 6"/>
          <p:cNvSpPr txBox="1">
            <a:spLocks noChangeArrowheads="1"/>
          </p:cNvSpPr>
          <p:nvPr/>
        </p:nvSpPr>
        <p:spPr bwMode="auto">
          <a:xfrm>
            <a:off x="4495800" y="4114800"/>
            <a:ext cx="4419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«Сквозное» тьюторство           в трёх возрастных школах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2209800" y="990600"/>
            <a:ext cx="685800" cy="228600"/>
          </a:xfrm>
          <a:prstGeom prst="rightArrow">
            <a:avLst/>
          </a:prstGeom>
          <a:solidFill>
            <a:srgbClr val="0000CC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429000" y="4495800"/>
            <a:ext cx="685800" cy="228600"/>
          </a:xfrm>
          <a:prstGeom prst="rightArrow">
            <a:avLst/>
          </a:prstGeom>
          <a:solidFill>
            <a:srgbClr val="0000CC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8" name="Object 4"/>
          <p:cNvGraphicFramePr>
            <a:graphicFrameLocks noChangeAspect="1"/>
          </p:cNvGraphicFramePr>
          <p:nvPr>
            <p:ph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Точечный рисунок" r:id="rId3" imgW="9802593" imgH="7342857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457200" y="228600"/>
            <a:ext cx="83820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00CC"/>
                </a:solidFill>
                <a:latin typeface="Calibri" pitchFamily="34" charset="0"/>
              </a:rPr>
              <a:t>Три возрастные школы                                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города Железноводска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838200" y="1600200"/>
            <a:ext cx="7467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99"/>
                </a:solidFill>
                <a:latin typeface="Calibri" pitchFamily="34" charset="0"/>
              </a:rPr>
              <a:t>Муниципальное общеобразовательное учреждение «</a:t>
            </a:r>
            <a:r>
              <a:rPr lang="ru-RU" sz="2400" b="1">
                <a:solidFill>
                  <a:srgbClr val="000099"/>
                </a:solidFill>
                <a:latin typeface="Calibri" pitchFamily="34" charset="0"/>
              </a:rPr>
              <a:t>Начальная школа </a:t>
            </a:r>
            <a:r>
              <a:rPr lang="ru-RU" sz="2400">
                <a:solidFill>
                  <a:srgbClr val="000099"/>
                </a:solidFill>
                <a:latin typeface="Calibri" pitchFamily="34" charset="0"/>
              </a:rPr>
              <a:t>– детский сад»                                      (директор Бурлуцкая Валентина Михайловна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838200" y="2895600"/>
            <a:ext cx="7543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Муниципальное общеобразовательное учреждение основная общеобразовательная школа № 1 (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подростковая школа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,                                                                              директор Чубарова Татьяна Фёдоровна)</a:t>
            </a:r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838200" y="4724400"/>
            <a:ext cx="7848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Муниципальное общеобразовательное учреждение средняя общеобразовательная школа № 10                         (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школа старшеклассников</a:t>
            </a:r>
            <a:r>
              <a:rPr lang="ru-RU" sz="2400">
                <a:solidFill>
                  <a:srgbClr val="0000CC"/>
                </a:solidFill>
                <a:latin typeface="Calibri" pitchFamily="34" charset="0"/>
              </a:rPr>
              <a:t>,                                               директор Орчакова Надежда Ивановна)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0" name="Object 4"/>
          <p:cNvGraphicFramePr>
            <a:graphicFrameLocks noChangeAspect="1"/>
          </p:cNvGraphicFramePr>
          <p:nvPr>
            <p:ph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0" name="Точечный рисунок" r:id="rId3" imgW="9809524" imgH="7333333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Object 4"/>
          <p:cNvGraphicFramePr>
            <a:graphicFrameLocks noChangeAspect="1"/>
          </p:cNvGraphicFramePr>
          <p:nvPr>
            <p:ph idx="4294967295"/>
          </p:nvPr>
        </p:nvGraphicFramePr>
        <p:xfrm>
          <a:off x="0" y="0"/>
          <a:ext cx="9144000" cy="6880225"/>
        </p:xfrm>
        <a:graphic>
          <a:graphicData uri="http://schemas.openxmlformats.org/presentationml/2006/ole">
            <p:oleObj spid="_x0000_s3074" name="Точечный рисунок" r:id="rId3" imgW="9733333" imgH="7323810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1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75" y="1357313"/>
          <a:ext cx="7643866" cy="4486656"/>
        </p:xfrm>
        <a:graphic>
          <a:graphicData uri="http://schemas.openxmlformats.org/drawingml/2006/table">
            <a:tbl>
              <a:tblPr/>
              <a:tblGrid>
                <a:gridCol w="1928826"/>
                <a:gridCol w="1857388"/>
                <a:gridCol w="1998137"/>
                <a:gridCol w="1859515"/>
              </a:tblGrid>
              <a:tr h="4286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600" b="1" u="sng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.Предназначение образования:</a:t>
                      </a:r>
                      <a:endParaRPr lang="ru-RU" sz="1600" b="1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Развитие способности учащихся самостоятельно решать проблемы в различных видах деятельности на основе использования личностно принятого и освоенного социального опыта.</a:t>
                      </a:r>
                      <a:endParaRPr lang="ru-RU" sz="1600" b="1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r>
                        <a:rPr lang="ru-RU" sz="1500" b="1" u="sng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Содержание образования:</a:t>
                      </a:r>
                      <a:endParaRPr lang="ru-RU" sz="1500" b="1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Педагогически адаптированный социальный опыт решения </a:t>
                      </a:r>
                      <a:r>
                        <a:rPr lang="ru-RU" sz="1500" b="1" dirty="0" smtClean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познавательных</a:t>
                      </a:r>
                      <a:r>
                        <a:rPr lang="ru-RU" sz="15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нравственных, трудовых</a:t>
                      </a:r>
                      <a:endParaRPr lang="ru-RU" sz="1500" b="1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500" b="1" dirty="0" smtClean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практико-образовательных</a:t>
                      </a:r>
                      <a:r>
                        <a:rPr lang="ru-RU" sz="15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),</a:t>
                      </a:r>
                      <a:endParaRPr lang="ru-RU" sz="1500" b="1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Коммуникативных, </a:t>
                      </a:r>
                      <a:r>
                        <a:rPr lang="ru-RU" sz="15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эстетических, физических и иных проблем. </a:t>
                      </a:r>
                      <a:endParaRPr lang="ru-RU" sz="1500" b="1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r>
                        <a:rPr lang="ru-RU" sz="1600" b="1" u="sng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Организацию образовательного процесса: </a:t>
                      </a:r>
                      <a:r>
                        <a:rPr lang="ru-RU" sz="16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личностно-ориентированное формирование у обучающегося опыта самостоятельного решения проблем в различных видах деятельности.</a:t>
                      </a:r>
                      <a:endParaRPr lang="ru-RU" sz="1600" b="1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r>
                        <a:rPr lang="ru-RU" sz="1600" b="1" u="sng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Оценку образовательных достижений:</a:t>
                      </a:r>
                      <a:endParaRPr lang="ru-RU" sz="1600" b="1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Оценка основывается на анализе применение учащимися образовательных компетенций (ключевых, межпредметных, предметных).</a:t>
                      </a:r>
                      <a:endParaRPr lang="ru-RU" sz="1600" b="1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9457" name="AutoShape 1"/>
          <p:cNvSpPr>
            <a:spLocks noChangeShapeType="1"/>
          </p:cNvSpPr>
          <p:nvPr/>
        </p:nvSpPr>
        <p:spPr bwMode="auto">
          <a:xfrm flipH="1">
            <a:off x="2071688" y="642938"/>
            <a:ext cx="428625" cy="714375"/>
          </a:xfrm>
          <a:prstGeom prst="straightConnector1">
            <a:avLst/>
          </a:prstGeom>
          <a:noFill/>
          <a:ln w="9525">
            <a:solidFill>
              <a:schemeClr val="tx2">
                <a:lumMod val="7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9458" name="AutoShape 2"/>
          <p:cNvSpPr>
            <a:spLocks noChangeShapeType="1"/>
          </p:cNvSpPr>
          <p:nvPr/>
        </p:nvSpPr>
        <p:spPr bwMode="auto">
          <a:xfrm flipH="1">
            <a:off x="3678238" y="571500"/>
            <a:ext cx="46037" cy="785813"/>
          </a:xfrm>
          <a:prstGeom prst="straightConnector1">
            <a:avLst/>
          </a:prstGeom>
          <a:noFill/>
          <a:ln w="9525">
            <a:solidFill>
              <a:schemeClr val="tx2">
                <a:lumMod val="7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9459" name="AutoShape 3"/>
          <p:cNvSpPr>
            <a:spLocks noChangeShapeType="1"/>
          </p:cNvSpPr>
          <p:nvPr/>
        </p:nvSpPr>
        <p:spPr bwMode="auto">
          <a:xfrm>
            <a:off x="5286375" y="642938"/>
            <a:ext cx="46038" cy="714375"/>
          </a:xfrm>
          <a:prstGeom prst="straightConnector1">
            <a:avLst/>
          </a:prstGeom>
          <a:noFill/>
          <a:ln w="9525">
            <a:solidFill>
              <a:schemeClr val="tx2">
                <a:lumMod val="7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9460" name="AutoShape 4"/>
          <p:cNvSpPr>
            <a:spLocks noChangeShapeType="1"/>
          </p:cNvSpPr>
          <p:nvPr/>
        </p:nvSpPr>
        <p:spPr bwMode="auto">
          <a:xfrm>
            <a:off x="6786563" y="642938"/>
            <a:ext cx="428625" cy="714375"/>
          </a:xfrm>
          <a:prstGeom prst="straightConnector1">
            <a:avLst/>
          </a:prstGeom>
          <a:noFill/>
          <a:ln w="9525">
            <a:solidFill>
              <a:schemeClr val="tx2">
                <a:lumMod val="7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845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1" name="Rectangle 6"/>
          <p:cNvSpPr>
            <a:spLocks noChangeArrowheads="1"/>
          </p:cNvSpPr>
          <p:nvPr/>
        </p:nvSpPr>
        <p:spPr bwMode="auto">
          <a:xfrm>
            <a:off x="928688" y="214313"/>
            <a:ext cx="69865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600" b="1" i="1" u="sng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Компетентностный подход определяет</a:t>
            </a:r>
            <a:endParaRPr lang="ru-RU" sz="1100">
              <a:solidFill>
                <a:srgbClr val="0033CC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P1010001.JPG"/>
          <p:cNvPicPr>
            <a:picLocks noChangeAspect="1"/>
          </p:cNvPicPr>
          <p:nvPr/>
        </p:nvPicPr>
        <p:blipFill>
          <a:blip r:embed="rId2"/>
          <a:srcRect l="2077" t="1845" r="7889" b="12918"/>
          <a:stretch>
            <a:fillRect/>
          </a:stretch>
        </p:blipFill>
        <p:spPr bwMode="auto">
          <a:xfrm>
            <a:off x="0" y="0"/>
            <a:ext cx="9685338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304800" y="152400"/>
            <a:ext cx="8153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показатели </a:t>
            </a:r>
            <a:r>
              <a:rPr lang="ru-RU" sz="3200" b="1" dirty="0">
                <a:solidFill>
                  <a:srgbClr val="0000CC"/>
                </a:solidFill>
              </a:rPr>
              <a:t>качества образования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4800" y="1981200"/>
            <a:ext cx="2895600" cy="1524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0000CC"/>
                </a:solidFill>
              </a:rPr>
              <a:t>Результаты ЕГЭ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4600" y="4419600"/>
            <a:ext cx="3657600" cy="1524000"/>
          </a:xfrm>
          <a:prstGeom prst="roundRect">
            <a:avLst/>
          </a:prstGeom>
          <a:solidFill>
            <a:schemeClr val="bg1"/>
          </a:solidFill>
          <a:ln w="41275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CC"/>
                </a:solidFill>
              </a:rPr>
              <a:t>Показатель конкурентоспособности выпускников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76800" y="2057400"/>
            <a:ext cx="4038600" cy="1524000"/>
          </a:xfrm>
          <a:prstGeom prst="roundRect">
            <a:avLst/>
          </a:prstGeom>
          <a:solidFill>
            <a:schemeClr val="bg1"/>
          </a:solidFill>
          <a:ln w="41275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CC"/>
                </a:solidFill>
              </a:rPr>
              <a:t>Соответствие профиля обучения в школе избранной в вузе специальности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1447800" y="1295400"/>
            <a:ext cx="2819400" cy="609600"/>
          </a:xfrm>
          <a:prstGeom prst="straightConnector1">
            <a:avLst/>
          </a:prstGeom>
          <a:ln w="63500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2743201" y="2819400"/>
            <a:ext cx="3048000" cy="3175"/>
          </a:xfrm>
          <a:prstGeom prst="straightConnector1">
            <a:avLst/>
          </a:prstGeom>
          <a:ln w="63500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267200" y="1295400"/>
            <a:ext cx="2819400" cy="685800"/>
          </a:xfrm>
          <a:prstGeom prst="straightConnector1">
            <a:avLst/>
          </a:prstGeom>
          <a:ln w="63500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3" y="1857375"/>
          <a:ext cx="8715436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7806"/>
                <a:gridCol w="1667301"/>
                <a:gridCol w="1364155"/>
                <a:gridCol w="1743087"/>
                <a:gridCol w="174308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 обученности</a:t>
                      </a:r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 качества</a:t>
                      </a:r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балл (по </a:t>
                      </a:r>
                      <a:r>
                        <a:rPr lang="ru-RU" baseline="0" dirty="0" smtClean="0"/>
                        <a:t> 5-балльной шкале</a:t>
                      </a:r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балл (по 100-балльной шкале)</a:t>
                      </a:r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Россия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88,8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44,3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нет</a:t>
                      </a:r>
                      <a:r>
                        <a:rPr lang="ru-RU" sz="2400" b="1" baseline="0" dirty="0" smtClean="0"/>
                        <a:t> данных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55, 4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Ставропольский край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92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37, 8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3,4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54, 5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Железноводск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90,2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41,5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3,4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54, 6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СОШ</a:t>
                      </a:r>
                      <a:r>
                        <a:rPr lang="ru-RU" sz="2800" b="1" baseline="0" dirty="0" smtClean="0">
                          <a:solidFill>
                            <a:srgbClr val="0000FF"/>
                          </a:solidFill>
                        </a:rPr>
                        <a:t>  № 10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92, 9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50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З,</a:t>
                      </a:r>
                      <a:r>
                        <a:rPr lang="ru-RU" sz="2800" b="1" baseline="0" dirty="0" smtClean="0"/>
                        <a:t> 5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56, 8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" y="214313"/>
            <a:ext cx="81438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Результаты  МОУ  СОШ  № 10 в сравнении                          с результатами по России, Ставропольскому краю             и  г. Железноводску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500" y="1785938"/>
          <a:ext cx="8167704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1926"/>
                <a:gridCol w="2041926"/>
                <a:gridCol w="2041926"/>
                <a:gridCol w="2041926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обученность</a:t>
                      </a:r>
                      <a:endParaRPr lang="ru-RU" sz="2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качество</a:t>
                      </a:r>
                      <a:endParaRPr lang="ru-RU" sz="2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средний балл</a:t>
                      </a:r>
                      <a:endParaRPr lang="ru-RU" sz="2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СОШ</a:t>
                      </a:r>
                      <a:r>
                        <a:rPr lang="ru-RU" sz="2800" baseline="0" dirty="0" smtClean="0"/>
                        <a:t>   № 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 82, 8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24, 1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3,1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СОШ   № 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 87, 2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25, 5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3,2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Лицей  № 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 96, 3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33, 3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 3,3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ЮРЛК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 90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34,3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 3,3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СОШ   № 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 85, 4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47,9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 3,4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СОШ   № 10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    92, 9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   50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    3,5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85813" y="142875"/>
            <a:ext cx="721518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Calibri" pitchFamily="34" charset="0"/>
              </a:rPr>
              <a:t>Результаты  ЕГЭ  по школам города </a:t>
            </a:r>
            <a:r>
              <a:rPr lang="ru-RU" sz="4000" dirty="0" smtClean="0">
                <a:solidFill>
                  <a:srgbClr val="002060"/>
                </a:solidFill>
                <a:latin typeface="Calibri" pitchFamily="34" charset="0"/>
              </a:rPr>
              <a:t>Железноводска(2007-08 </a:t>
            </a:r>
            <a:endParaRPr lang="ru-RU" sz="40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828800" y="533400"/>
            <a:ext cx="6172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00CC"/>
                </a:solidFill>
              </a:rPr>
              <a:t>Возрастные школы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5800" y="1828800"/>
            <a:ext cx="3200400" cy="685800"/>
          </a:xfrm>
          <a:prstGeom prst="round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CC"/>
                </a:solidFill>
              </a:rPr>
              <a:t>Школа-комплекс</a:t>
            </a:r>
          </a:p>
        </p:txBody>
      </p:sp>
      <p:sp>
        <p:nvSpPr>
          <p:cNvPr id="7" name="Овал 6"/>
          <p:cNvSpPr/>
          <p:nvPr/>
        </p:nvSpPr>
        <p:spPr>
          <a:xfrm>
            <a:off x="152400" y="2819400"/>
            <a:ext cx="1905000" cy="990600"/>
          </a:xfrm>
          <a:prstGeom prst="ellipse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Начальная школа</a:t>
            </a:r>
          </a:p>
        </p:txBody>
      </p:sp>
      <p:sp>
        <p:nvSpPr>
          <p:cNvPr id="8" name="Овал 7"/>
          <p:cNvSpPr/>
          <p:nvPr/>
        </p:nvSpPr>
        <p:spPr>
          <a:xfrm>
            <a:off x="914400" y="3810000"/>
            <a:ext cx="2362200" cy="990600"/>
          </a:xfrm>
          <a:prstGeom prst="ellipse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>
                <a:solidFill>
                  <a:srgbClr val="0000CC"/>
                </a:solidFill>
              </a:rPr>
              <a:t>Подростковаяшкола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743200" y="4648200"/>
            <a:ext cx="1905000" cy="990600"/>
          </a:xfrm>
          <a:prstGeom prst="ellipse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Старшая школа</a:t>
            </a:r>
          </a:p>
        </p:txBody>
      </p:sp>
      <p:cxnSp>
        <p:nvCxnSpPr>
          <p:cNvPr id="11" name="Прямая со стрелкой 10"/>
          <p:cNvCxnSpPr>
            <a:stCxn id="3" idx="2"/>
          </p:cNvCxnSpPr>
          <p:nvPr/>
        </p:nvCxnSpPr>
        <p:spPr>
          <a:xfrm rot="5400000">
            <a:off x="1676400" y="2209800"/>
            <a:ext cx="304800" cy="914400"/>
          </a:xfrm>
          <a:prstGeom prst="straightConnector1">
            <a:avLst/>
          </a:prstGeom>
          <a:ln w="38100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3" idx="2"/>
          </p:cNvCxnSpPr>
          <p:nvPr/>
        </p:nvCxnSpPr>
        <p:spPr>
          <a:xfrm rot="5400000">
            <a:off x="1524000" y="3048000"/>
            <a:ext cx="1295400" cy="228600"/>
          </a:xfrm>
          <a:prstGeom prst="straightConnector1">
            <a:avLst/>
          </a:prstGeom>
          <a:ln w="38100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9" idx="0"/>
          </p:cNvCxnSpPr>
          <p:nvPr/>
        </p:nvCxnSpPr>
        <p:spPr>
          <a:xfrm rot="16200000" flipH="1">
            <a:off x="1924050" y="2876550"/>
            <a:ext cx="2133600" cy="1409700"/>
          </a:xfrm>
          <a:prstGeom prst="straightConnector1">
            <a:avLst/>
          </a:prstGeom>
          <a:ln w="38100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4" name="TextBox 17"/>
          <p:cNvSpPr txBox="1">
            <a:spLocks noChangeArrowheads="1"/>
          </p:cNvSpPr>
          <p:nvPr/>
        </p:nvSpPr>
        <p:spPr bwMode="auto">
          <a:xfrm>
            <a:off x="228600" y="5562600"/>
            <a:ext cx="2438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Единое управление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 flipH="1" flipV="1">
            <a:off x="876300" y="4914900"/>
            <a:ext cx="685800" cy="304800"/>
          </a:xfrm>
          <a:prstGeom prst="straightConnector1">
            <a:avLst/>
          </a:prstGeom>
          <a:ln w="317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066800" y="5410200"/>
            <a:ext cx="1828800" cy="1588"/>
          </a:xfrm>
          <a:prstGeom prst="straightConnector1">
            <a:avLst/>
          </a:prstGeom>
          <a:ln w="317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7" idx="3"/>
          </p:cNvCxnSpPr>
          <p:nvPr/>
        </p:nvCxnSpPr>
        <p:spPr>
          <a:xfrm rot="16200000" flipV="1">
            <a:off x="-123031" y="4220369"/>
            <a:ext cx="1744662" cy="635000"/>
          </a:xfrm>
          <a:prstGeom prst="straightConnector1">
            <a:avLst/>
          </a:prstGeom>
          <a:ln w="317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5257800" y="1905000"/>
            <a:ext cx="3200400" cy="685800"/>
          </a:xfrm>
          <a:prstGeom prst="round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CC"/>
                </a:solidFill>
              </a:rPr>
              <a:t>Самостоятельные школы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334000" y="5257800"/>
            <a:ext cx="3200400" cy="685800"/>
          </a:xfrm>
          <a:prstGeom prst="round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00CC"/>
                </a:solidFill>
              </a:rPr>
              <a:t>Школа старшеклассников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638800" y="3124200"/>
            <a:ext cx="2514600" cy="685800"/>
          </a:xfrm>
          <a:prstGeom prst="round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00CC"/>
                </a:solidFill>
              </a:rPr>
              <a:t>Начальная школа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486400" y="4191000"/>
            <a:ext cx="2819400" cy="685800"/>
          </a:xfrm>
          <a:prstGeom prst="round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00CC"/>
                </a:solidFill>
              </a:rPr>
              <a:t>Подростковая школа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rot="5400000">
            <a:off x="6438901" y="2857500"/>
            <a:ext cx="533400" cy="3175"/>
          </a:xfrm>
          <a:prstGeom prst="straightConnector1">
            <a:avLst/>
          </a:prstGeom>
          <a:ln w="34925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>
            <a:off x="6477001" y="4038600"/>
            <a:ext cx="457200" cy="3175"/>
          </a:xfrm>
          <a:prstGeom prst="straightConnector1">
            <a:avLst/>
          </a:prstGeom>
          <a:ln w="34925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>
            <a:off x="6591301" y="5067300"/>
            <a:ext cx="381000" cy="3175"/>
          </a:xfrm>
          <a:prstGeom prst="straightConnector1">
            <a:avLst/>
          </a:prstGeom>
          <a:ln w="34925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Диаграмма 3"/>
          <p:cNvGraphicFramePr>
            <a:graphicFrameLocks/>
          </p:cNvGraphicFramePr>
          <p:nvPr/>
        </p:nvGraphicFramePr>
        <p:xfrm>
          <a:off x="428625" y="500063"/>
          <a:ext cx="8501063" cy="3000375"/>
        </p:xfrm>
        <a:graphic>
          <a:graphicData uri="http://schemas.openxmlformats.org/presentationml/2006/ole">
            <p:oleObj spid="_x0000_s4098" r:id="rId3" imgW="8504657" imgH="2999492" progId="Excel.Sheet.8">
              <p:embed/>
            </p:oleObj>
          </a:graphicData>
        </a:graphic>
      </p:graphicFrame>
      <p:graphicFrame>
        <p:nvGraphicFramePr>
          <p:cNvPr id="1027" name="Диаграмма 4"/>
          <p:cNvGraphicFramePr>
            <a:graphicFrameLocks/>
          </p:cNvGraphicFramePr>
          <p:nvPr/>
        </p:nvGraphicFramePr>
        <p:xfrm>
          <a:off x="428625" y="3500458"/>
          <a:ext cx="8286750" cy="2857500"/>
        </p:xfrm>
        <a:graphic>
          <a:graphicData uri="http://schemas.openxmlformats.org/presentationml/2006/ole">
            <p:oleObj spid="_x0000_s4099" r:id="rId4" imgW="8291279" imgH="2859272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Диаграмма 1"/>
          <p:cNvGraphicFramePr>
            <a:graphicFrameLocks/>
          </p:cNvGraphicFramePr>
          <p:nvPr/>
        </p:nvGraphicFramePr>
        <p:xfrm>
          <a:off x="428625" y="642938"/>
          <a:ext cx="8429625" cy="3714750"/>
        </p:xfrm>
        <a:graphic>
          <a:graphicData uri="http://schemas.openxmlformats.org/presentationml/2006/ole">
            <p:oleObj spid="_x0000_s5122" r:id="rId3" imgW="8431499" imgH="3718882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Диаграмма 1"/>
          <p:cNvGraphicFramePr>
            <a:graphicFrameLocks/>
          </p:cNvGraphicFramePr>
          <p:nvPr/>
        </p:nvGraphicFramePr>
        <p:xfrm>
          <a:off x="357188" y="428625"/>
          <a:ext cx="8429625" cy="3000375"/>
        </p:xfrm>
        <a:graphic>
          <a:graphicData uri="http://schemas.openxmlformats.org/presentationml/2006/ole">
            <p:oleObj spid="_x0000_s6146" r:id="rId3" imgW="8425402" imgH="3005588" progId="Excel.Sheet.8">
              <p:embed/>
            </p:oleObj>
          </a:graphicData>
        </a:graphic>
      </p:graphicFrame>
      <p:graphicFrame>
        <p:nvGraphicFramePr>
          <p:cNvPr id="6147" name="Диаграмма 2"/>
          <p:cNvGraphicFramePr>
            <a:graphicFrameLocks/>
          </p:cNvGraphicFramePr>
          <p:nvPr/>
        </p:nvGraphicFramePr>
        <p:xfrm>
          <a:off x="142875" y="3429000"/>
          <a:ext cx="8786813" cy="2857500"/>
        </p:xfrm>
        <a:graphic>
          <a:graphicData uri="http://schemas.openxmlformats.org/presentationml/2006/ole">
            <p:oleObj spid="_x0000_s6147" r:id="rId4" imgW="8791194" imgH="285317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Диаграмма 1"/>
          <p:cNvGraphicFramePr>
            <a:graphicFrameLocks/>
          </p:cNvGraphicFramePr>
          <p:nvPr/>
        </p:nvGraphicFramePr>
        <p:xfrm>
          <a:off x="0" y="152400"/>
          <a:ext cx="8991600" cy="6400800"/>
        </p:xfrm>
        <a:graphic>
          <a:graphicData uri="http://schemas.openxmlformats.org/presentationml/2006/ole">
            <p:oleObj spid="_x0000_s7170" r:id="rId3" imgW="8992379" imgH="640135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Диаграмма 1"/>
          <p:cNvGraphicFramePr>
            <a:graphicFrameLocks/>
          </p:cNvGraphicFramePr>
          <p:nvPr/>
        </p:nvGraphicFramePr>
        <p:xfrm>
          <a:off x="304800" y="381000"/>
          <a:ext cx="8610600" cy="3886200"/>
        </p:xfrm>
        <a:graphic>
          <a:graphicData uri="http://schemas.openxmlformats.org/presentationml/2006/ole">
            <p:oleObj spid="_x0000_s8194" r:id="rId3" imgW="8614395" imgH="3883489" progId="Excel.Sheet.8">
              <p:embed/>
            </p:oleObj>
          </a:graphicData>
        </a:graphic>
      </p:graphicFrame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990600" y="4343400"/>
            <a:ext cx="75438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11А – социально-гуманитарный профиль</a:t>
            </a:r>
          </a:p>
          <a:p>
            <a:r>
              <a:rPr lang="ru-RU" sz="2000"/>
              <a:t>11Б – социально-гуманитарный профиль</a:t>
            </a:r>
          </a:p>
          <a:p>
            <a:r>
              <a:rPr lang="ru-RU" sz="2000"/>
              <a:t>11В – химико-биологический  профиль</a:t>
            </a:r>
          </a:p>
          <a:p>
            <a:r>
              <a:rPr lang="ru-RU" sz="2000"/>
              <a:t>11Г- физико-математический профиль</a:t>
            </a:r>
          </a:p>
          <a:p>
            <a:r>
              <a:rPr lang="ru-RU" sz="2000"/>
              <a:t>11Д- физико-математический профиль</a:t>
            </a:r>
          </a:p>
          <a:p>
            <a:r>
              <a:rPr lang="ru-RU" sz="2000"/>
              <a:t>11Е- социально-экономический профиль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2" descr="Гити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228600"/>
            <a:ext cx="27241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7543800" y="1600200"/>
            <a:ext cx="1035050" cy="538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Arial Black"/>
              </a:rPr>
              <a:t>ГИТИС</a:t>
            </a:r>
          </a:p>
        </p:txBody>
      </p:sp>
      <p:pic>
        <p:nvPicPr>
          <p:cNvPr id="14340" name="Рисунок 8" descr="МАИ 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8600"/>
            <a:ext cx="1743075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10" descr="Российский гос. мед. университет Москва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9400" y="152400"/>
            <a:ext cx="2540000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11" descr="СПбГУ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7800" y="3352800"/>
            <a:ext cx="3471863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15" descr="Юфу ростовb13586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" y="3429000"/>
            <a:ext cx="30416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Box 9"/>
          <p:cNvSpPr txBox="1">
            <a:spLocks noChangeArrowheads="1"/>
          </p:cNvSpPr>
          <p:nvPr/>
        </p:nvSpPr>
        <p:spPr bwMode="auto">
          <a:xfrm>
            <a:off x="5257800" y="5867400"/>
            <a:ext cx="350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Санкт-Петербургский государственный университет</a:t>
            </a:r>
          </a:p>
        </p:txBody>
      </p:sp>
      <p:sp>
        <p:nvSpPr>
          <p:cNvPr id="14345" name="TextBox 10"/>
          <p:cNvSpPr txBox="1">
            <a:spLocks noChangeArrowheads="1"/>
          </p:cNvSpPr>
          <p:nvPr/>
        </p:nvSpPr>
        <p:spPr bwMode="auto">
          <a:xfrm>
            <a:off x="228600" y="5791200"/>
            <a:ext cx="365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Южный федеральный университет</a:t>
            </a:r>
          </a:p>
        </p:txBody>
      </p:sp>
      <p:sp>
        <p:nvSpPr>
          <p:cNvPr id="14346" name="TextBox 11"/>
          <p:cNvSpPr txBox="1">
            <a:spLocks noChangeArrowheads="1"/>
          </p:cNvSpPr>
          <p:nvPr/>
        </p:nvSpPr>
        <p:spPr bwMode="auto">
          <a:xfrm>
            <a:off x="1752600" y="2514600"/>
            <a:ext cx="556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00CC"/>
                </a:solidFill>
              </a:rPr>
              <a:t>Наши люди – везде!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F:\Институты\С.-П. военно-морской институ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228600"/>
            <a:ext cx="2667000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5943600" y="2286000"/>
            <a:ext cx="2971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Санкт-Петербургский военно-морской институт</a:t>
            </a:r>
          </a:p>
        </p:txBody>
      </p:sp>
      <p:pic>
        <p:nvPicPr>
          <p:cNvPr id="15364" name="Picture 4" descr="F:\Институты\Академия МЧС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8600"/>
            <a:ext cx="3598863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F:\Институты\СГУ, Ставропол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3505200"/>
            <a:ext cx="30384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533400" y="5562600"/>
            <a:ext cx="3352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CC"/>
                </a:solidFill>
              </a:rPr>
              <a:t>Ставропольский государственный университет</a:t>
            </a:r>
          </a:p>
        </p:txBody>
      </p:sp>
      <p:pic>
        <p:nvPicPr>
          <p:cNvPr id="15367" name="Picture 6" descr="F:\Институты\Волгоградский гос. медицинский университет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3505200"/>
            <a:ext cx="28575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Box 8"/>
          <p:cNvSpPr txBox="1">
            <a:spLocks noChangeArrowheads="1"/>
          </p:cNvSpPr>
          <p:nvPr/>
        </p:nvSpPr>
        <p:spPr bwMode="auto">
          <a:xfrm>
            <a:off x="5715000" y="5410200"/>
            <a:ext cx="2971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Волгоградский государственный медицинский университет</a:t>
            </a:r>
          </a:p>
        </p:txBody>
      </p:sp>
      <p:sp>
        <p:nvSpPr>
          <p:cNvPr id="15369" name="TextBox 9"/>
          <p:cNvSpPr txBox="1">
            <a:spLocks noChangeArrowheads="1"/>
          </p:cNvSpPr>
          <p:nvPr/>
        </p:nvSpPr>
        <p:spPr bwMode="auto">
          <a:xfrm>
            <a:off x="304800" y="2667000"/>
            <a:ext cx="556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00CC"/>
                </a:solidFill>
              </a:rPr>
              <a:t>Наши люди – везде!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428625"/>
          <a:ext cx="9144000" cy="6102350"/>
        </p:xfrm>
        <a:graphic>
          <a:graphicData uri="http://schemas.openxmlformats.org/presentationml/2006/ole">
            <p:oleObj spid="_x0000_s9218" r:id="rId3" imgW="9144793" imgH="6102625" progId="Excel.Sheet.8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5148263" y="3933825"/>
            <a:ext cx="3470275" cy="673100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Адекватная оценка промежуточной аттестации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835275" y="115888"/>
            <a:ext cx="3471863" cy="388937"/>
          </a:xfrm>
          <a:prstGeom prst="rect">
            <a:avLst/>
          </a:prstGeom>
          <a:solidFill>
            <a:srgbClr val="FFFF99"/>
          </a:solidFill>
          <a:ln w="57150" cmpd="thickThin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ЕГЭ - успех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835275" y="741363"/>
            <a:ext cx="3471863" cy="671512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Интенсивная подготовка учащихся к сдаче ЕГЭ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20700" y="1611313"/>
            <a:ext cx="3475038" cy="665162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Структурирование учебного материала 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19113" y="3302000"/>
            <a:ext cx="3470275" cy="631825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Определение способов обучения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5149850" y="1611313"/>
            <a:ext cx="3470275" cy="631825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Объективная оценка своего уровня знаний 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5148263" y="2349500"/>
            <a:ext cx="3470275" cy="631825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Чёткое представление образа желаемого результата</a:t>
            </a: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520700" y="4148138"/>
            <a:ext cx="3471863" cy="720725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Диагностика ЗУН в форме и по материалам ЕГЭ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5148263" y="3068638"/>
            <a:ext cx="3470275" cy="677862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Планирование этапов собственной деятельности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520700" y="2420938"/>
            <a:ext cx="3471863" cy="720725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Коррекция тематического планирования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3268663" y="6138863"/>
            <a:ext cx="3471862" cy="663575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Компетентностный подход к обучению</a:t>
            </a:r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>
            <a:off x="4570413" y="504825"/>
            <a:ext cx="0" cy="236538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8" name="Freeform 14"/>
          <p:cNvSpPr>
            <a:spLocks/>
          </p:cNvSpPr>
          <p:nvPr/>
        </p:nvSpPr>
        <p:spPr bwMode="auto">
          <a:xfrm>
            <a:off x="179388" y="347663"/>
            <a:ext cx="3092450" cy="6084887"/>
          </a:xfrm>
          <a:custGeom>
            <a:avLst/>
            <a:gdLst>
              <a:gd name="T0" fmla="*/ 2658478 w 3848"/>
              <a:gd name="T1" fmla="*/ 0 h 13860"/>
              <a:gd name="T2" fmla="*/ 0 w 3848"/>
              <a:gd name="T3" fmla="*/ 1052782 h 13860"/>
              <a:gd name="T4" fmla="*/ 120548 w 3848"/>
              <a:gd name="T5" fmla="*/ 5802155 h 13860"/>
              <a:gd name="T6" fmla="*/ 3092450 w 3848"/>
              <a:gd name="T7" fmla="*/ 6084887 h 13860"/>
              <a:gd name="T8" fmla="*/ 0 60000 65536"/>
              <a:gd name="T9" fmla="*/ 0 60000 65536"/>
              <a:gd name="T10" fmla="*/ 0 60000 65536"/>
              <a:gd name="T11" fmla="*/ 0 60000 65536"/>
              <a:gd name="T12" fmla="*/ 0 w 3848"/>
              <a:gd name="T13" fmla="*/ 0 h 13860"/>
              <a:gd name="T14" fmla="*/ 3848 w 3848"/>
              <a:gd name="T15" fmla="*/ 13860 h 138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48" h="13860">
                <a:moveTo>
                  <a:pt x="3308" y="0"/>
                </a:moveTo>
                <a:lnTo>
                  <a:pt x="0" y="2398"/>
                </a:lnTo>
                <a:lnTo>
                  <a:pt x="150" y="13216"/>
                </a:lnTo>
                <a:lnTo>
                  <a:pt x="3848" y="13860"/>
                </a:lnTo>
              </a:path>
            </a:pathLst>
          </a:custGeom>
          <a:noFill/>
          <a:ln w="19050">
            <a:solidFill>
              <a:srgbClr val="00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99" name="Freeform 15"/>
          <p:cNvSpPr>
            <a:spLocks/>
          </p:cNvSpPr>
          <p:nvPr/>
        </p:nvSpPr>
        <p:spPr bwMode="auto">
          <a:xfrm>
            <a:off x="6307138" y="347663"/>
            <a:ext cx="2657475" cy="6115050"/>
          </a:xfrm>
          <a:custGeom>
            <a:avLst/>
            <a:gdLst>
              <a:gd name="T0" fmla="*/ 0 w 3308"/>
              <a:gd name="T1" fmla="*/ 0 h 13930"/>
              <a:gd name="T2" fmla="*/ 2657475 w 3308"/>
              <a:gd name="T3" fmla="*/ 1052684 h 13930"/>
              <a:gd name="T4" fmla="*/ 2536973 w 3308"/>
              <a:gd name="T5" fmla="*/ 5801615 h 13930"/>
              <a:gd name="T6" fmla="*/ 442645 w 3308"/>
              <a:gd name="T7" fmla="*/ 6115050 h 13930"/>
              <a:gd name="T8" fmla="*/ 0 60000 65536"/>
              <a:gd name="T9" fmla="*/ 0 60000 65536"/>
              <a:gd name="T10" fmla="*/ 0 60000 65536"/>
              <a:gd name="T11" fmla="*/ 0 60000 65536"/>
              <a:gd name="T12" fmla="*/ 0 w 3308"/>
              <a:gd name="T13" fmla="*/ 0 h 13930"/>
              <a:gd name="T14" fmla="*/ 3308 w 3308"/>
              <a:gd name="T15" fmla="*/ 13930 h 139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08" h="13930">
                <a:moveTo>
                  <a:pt x="0" y="0"/>
                </a:moveTo>
                <a:lnTo>
                  <a:pt x="3308" y="2398"/>
                </a:lnTo>
                <a:lnTo>
                  <a:pt x="3158" y="13216"/>
                </a:lnTo>
                <a:lnTo>
                  <a:pt x="551" y="13930"/>
                </a:lnTo>
              </a:path>
            </a:pathLst>
          </a:custGeom>
          <a:noFill/>
          <a:ln w="19050">
            <a:solidFill>
              <a:srgbClr val="00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1365250" y="1123950"/>
            <a:ext cx="1295400" cy="360363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Учитель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6443663" y="1052513"/>
            <a:ext cx="1514475" cy="431800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Ученик</a:t>
            </a: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523875" y="5013325"/>
            <a:ext cx="3471863" cy="935038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Помощь ученику в выборе индивидуальной образовательной стратегии</a:t>
            </a:r>
          </a:p>
        </p:txBody>
      </p:sp>
      <p:sp>
        <p:nvSpPr>
          <p:cNvPr id="16403" name="Rectangle 19"/>
          <p:cNvSpPr>
            <a:spLocks noChangeArrowheads="1"/>
          </p:cNvSpPr>
          <p:nvPr/>
        </p:nvSpPr>
        <p:spPr bwMode="auto">
          <a:xfrm>
            <a:off x="5148263" y="4724400"/>
            <a:ext cx="3470275" cy="1296988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00FF"/>
            </a:solidFill>
            <a:miter lim="800000"/>
            <a:headEnd/>
            <a:tailEnd/>
          </a:ln>
        </p:spPr>
        <p:txBody>
          <a:bodyPr tIns="0"/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Понимание необходимости самообразования, самоконтроля и самокоррекции</a:t>
            </a:r>
          </a:p>
        </p:txBody>
      </p:sp>
      <p:sp>
        <p:nvSpPr>
          <p:cNvPr id="16404" name="Line 20"/>
          <p:cNvSpPr>
            <a:spLocks noChangeShapeType="1"/>
          </p:cNvSpPr>
          <p:nvPr/>
        </p:nvSpPr>
        <p:spPr bwMode="auto">
          <a:xfrm flipH="1">
            <a:off x="2339975" y="798513"/>
            <a:ext cx="463550" cy="3270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>
            <a:off x="6300788" y="814388"/>
            <a:ext cx="431800" cy="2159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6" name="Line 22"/>
          <p:cNvSpPr>
            <a:spLocks noChangeShapeType="1"/>
          </p:cNvSpPr>
          <p:nvPr/>
        </p:nvSpPr>
        <p:spPr bwMode="auto">
          <a:xfrm>
            <a:off x="3995738" y="5445125"/>
            <a:ext cx="1152525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>
            <a:off x="3968750" y="4359275"/>
            <a:ext cx="1152525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8" name="Line 24"/>
          <p:cNvSpPr>
            <a:spLocks noChangeShapeType="1"/>
          </p:cNvSpPr>
          <p:nvPr/>
        </p:nvSpPr>
        <p:spPr bwMode="auto">
          <a:xfrm>
            <a:off x="3995738" y="3500438"/>
            <a:ext cx="1152525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868362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Алгоритм работы учителя по интенсивной подготовке учащихся к успешной сдаче ЕГЭ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268413"/>
            <a:ext cx="8964613" cy="5399087"/>
          </a:xfrm>
          <a:ln w="0">
            <a:solidFill>
              <a:schemeClr val="tx2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1000" smtClean="0"/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изучить КИМы с определением тем сложности и спецификации заданий;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скорректировать тематическое планирование с учётом спецификации заданий в КИМах;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сформировать учебно-методический комплекс;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разработать систему повторения;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работа с психологом по изучению мотивации выбора профиля обучения;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диагностировать уровень сформированности знаний, умений и навыков в адаптационный период (первичное, вторичное тестирование в форме ЕГЭ);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определение способов и методов изучения структурных элементов знаний по предмету согласно скорректированного тематического планирования;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определение вида контроля ЗУНов учащихся только в форме ЕГЭ. Учёт и коррекция знаний согласно спецификации заданий КИМов;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обязательное представление динамики роста результатов каждого учащегося в карте достижений, рейтинг учащегося по изучению каждой темы;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информирование родителей и учащегося о динамике достижений учащихся при подготовке к ЕГЭ;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создание имиджа успешного ученика.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2438400" y="304800"/>
            <a:ext cx="4419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00CC"/>
                </a:solidFill>
              </a:rPr>
              <a:t>Противоречия</a:t>
            </a: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457200" y="1447800"/>
            <a:ext cx="28956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необходимость смены парадигмы при переходе на следующую возрастную ступень</a:t>
            </a: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5105400" y="1676400"/>
            <a:ext cx="2819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Отсутствие технологии  </a:t>
            </a:r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228600" y="3048000"/>
            <a:ext cx="3962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право каждого ОУ на собственный инновационный путь развития</a:t>
            </a: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5105400" y="3124200"/>
            <a:ext cx="3429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необходимость системного управления инновационной деятельностью</a:t>
            </a:r>
          </a:p>
        </p:txBody>
      </p:sp>
      <p:sp>
        <p:nvSpPr>
          <p:cNvPr id="17415" name="TextBox 8"/>
          <p:cNvSpPr txBox="1">
            <a:spLocks noChangeArrowheads="1"/>
          </p:cNvSpPr>
          <p:nvPr/>
        </p:nvSpPr>
        <p:spPr bwMode="auto">
          <a:xfrm>
            <a:off x="304800" y="4572000"/>
            <a:ext cx="3352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различные системы оценки качества образования</a:t>
            </a:r>
          </a:p>
        </p:txBody>
      </p:sp>
      <p:sp>
        <p:nvSpPr>
          <p:cNvPr id="17416" name="TextBox 9"/>
          <p:cNvSpPr txBox="1">
            <a:spLocks noChangeArrowheads="1"/>
          </p:cNvSpPr>
          <p:nvPr/>
        </p:nvSpPr>
        <p:spPr bwMode="auto">
          <a:xfrm>
            <a:off x="5029200" y="4572000"/>
            <a:ext cx="3048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необходимость единых подходов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810000" y="1981200"/>
            <a:ext cx="1066800" cy="1588"/>
          </a:xfrm>
          <a:prstGeom prst="straightConnector1">
            <a:avLst/>
          </a:prstGeom>
          <a:ln w="47625">
            <a:solidFill>
              <a:srgbClr val="6600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886200" y="3505200"/>
            <a:ext cx="1066800" cy="1588"/>
          </a:xfrm>
          <a:prstGeom prst="straightConnector1">
            <a:avLst/>
          </a:prstGeom>
          <a:ln w="47625">
            <a:solidFill>
              <a:srgbClr val="6600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429000" y="4876800"/>
            <a:ext cx="1066800" cy="1588"/>
          </a:xfrm>
          <a:prstGeom prst="straightConnector1">
            <a:avLst/>
          </a:prstGeom>
          <a:ln w="47625">
            <a:solidFill>
              <a:srgbClr val="6600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14300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Условия успешности на  ЕГЭ</a:t>
            </a: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2571750" y="1000125"/>
            <a:ext cx="4429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Calibri" pitchFamily="34" charset="0"/>
              </a:rPr>
              <a:t>       ЕГЭ - фон</a:t>
            </a: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3429000" y="1571625"/>
            <a:ext cx="1571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>
                <a:solidFill>
                  <a:srgbClr val="00206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1357313" y="2357438"/>
            <a:ext cx="6072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002060"/>
                </a:solidFill>
                <a:latin typeface="Calibri" pitchFamily="34" charset="0"/>
              </a:rPr>
              <a:t>Стратегия и тактика учителя</a:t>
            </a:r>
          </a:p>
        </p:txBody>
      </p:sp>
      <p:sp>
        <p:nvSpPr>
          <p:cNvPr id="19462" name="TextBox 5"/>
          <p:cNvSpPr txBox="1">
            <a:spLocks noChangeArrowheads="1"/>
          </p:cNvSpPr>
          <p:nvPr/>
        </p:nvSpPr>
        <p:spPr bwMode="auto">
          <a:xfrm>
            <a:off x="3786188" y="2643188"/>
            <a:ext cx="7858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00206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19463" name="TextBox 6"/>
          <p:cNvSpPr txBox="1">
            <a:spLocks noChangeArrowheads="1"/>
          </p:cNvSpPr>
          <p:nvPr/>
        </p:nvSpPr>
        <p:spPr bwMode="auto">
          <a:xfrm>
            <a:off x="1071563" y="3500438"/>
            <a:ext cx="685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2060"/>
                </a:solidFill>
                <a:latin typeface="Calibri" pitchFamily="34" charset="0"/>
              </a:rPr>
              <a:t>Психологическая подготовка</a:t>
            </a:r>
          </a:p>
        </p:txBody>
      </p:sp>
      <p:sp>
        <p:nvSpPr>
          <p:cNvPr id="19464" name="TextBox 7"/>
          <p:cNvSpPr txBox="1">
            <a:spLocks noChangeArrowheads="1"/>
          </p:cNvSpPr>
          <p:nvPr/>
        </p:nvSpPr>
        <p:spPr bwMode="auto">
          <a:xfrm>
            <a:off x="3714750" y="3857625"/>
            <a:ext cx="9286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>
                <a:solidFill>
                  <a:srgbClr val="00206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19465" name="TextBox 8"/>
          <p:cNvSpPr txBox="1">
            <a:spLocks noChangeArrowheads="1"/>
          </p:cNvSpPr>
          <p:nvPr/>
        </p:nvSpPr>
        <p:spPr bwMode="auto">
          <a:xfrm>
            <a:off x="1214438" y="4714875"/>
            <a:ext cx="6572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2060"/>
                </a:solidFill>
                <a:latin typeface="Calibri" pitchFamily="34" charset="0"/>
              </a:rPr>
              <a:t>Изменения в системе внутришкольного контроля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3286125" y="500063"/>
            <a:ext cx="2714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2060"/>
                </a:solidFill>
                <a:latin typeface="Calibri" pitchFamily="34" charset="0"/>
              </a:rPr>
              <a:t>ЕГЭ-фон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50" y="1285875"/>
            <a:ext cx="2714625" cy="1571625"/>
          </a:xfrm>
          <a:prstGeom prst="round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Введение понятия «Рейтинг школы                      по результатам ЕГЭ»                  в основные ценности управления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3" y="3143250"/>
            <a:ext cx="2714625" cy="1143000"/>
          </a:xfrm>
          <a:prstGeom prst="round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Постановка высоких целей как для педагогов, так и для учащихся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3000" y="4857750"/>
            <a:ext cx="2714625" cy="714375"/>
          </a:xfrm>
          <a:prstGeom prst="round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Создание «культа хорошего ученика»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00563" y="4857750"/>
            <a:ext cx="3429000" cy="1143000"/>
          </a:xfrm>
          <a:prstGeom prst="round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Создание открытой оперативной системы  информирования о результатах зачётов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00688" y="3571875"/>
            <a:ext cx="3214687" cy="785813"/>
          </a:xfrm>
          <a:prstGeom prst="round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Тематические родительские собрания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5000" y="2500313"/>
            <a:ext cx="3214688" cy="785812"/>
          </a:xfrm>
          <a:prstGeom prst="round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Разработка внеклассных мероприятий с материалами ЕГЭ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5000" y="1357313"/>
            <a:ext cx="3214688" cy="785812"/>
          </a:xfrm>
          <a:prstGeom prst="round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Проведение </a:t>
            </a:r>
            <a:r>
              <a:rPr lang="en-US" b="1" dirty="0">
                <a:solidFill>
                  <a:srgbClr val="002060"/>
                </a:solidFill>
              </a:rPr>
              <a:t>PR-</a:t>
            </a:r>
            <a:r>
              <a:rPr lang="ru-RU" b="1" dirty="0">
                <a:solidFill>
                  <a:srgbClr val="002060"/>
                </a:solidFill>
              </a:rPr>
              <a:t>кампании ЕГЭ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3000375" y="1285875"/>
            <a:ext cx="1214438" cy="571500"/>
          </a:xfrm>
          <a:prstGeom prst="straightConnector1">
            <a:avLst/>
          </a:prstGeom>
          <a:ln w="317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678907" y="1821656"/>
            <a:ext cx="2071688" cy="1000125"/>
          </a:xfrm>
          <a:prstGeom prst="straightConnector1">
            <a:avLst/>
          </a:prstGeom>
          <a:ln w="317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2178844" y="2821782"/>
            <a:ext cx="3500437" cy="571500"/>
          </a:xfrm>
          <a:prstGeom prst="straightConnector1">
            <a:avLst/>
          </a:prstGeom>
          <a:ln w="317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11" idx="1"/>
          </p:cNvCxnSpPr>
          <p:nvPr/>
        </p:nvCxnSpPr>
        <p:spPr>
          <a:xfrm>
            <a:off x="4214813" y="1285875"/>
            <a:ext cx="1500187" cy="463550"/>
          </a:xfrm>
          <a:prstGeom prst="straightConnector1">
            <a:avLst/>
          </a:prstGeom>
          <a:ln w="317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4107657" y="1393031"/>
            <a:ext cx="1714500" cy="1500187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2893219" y="2607469"/>
            <a:ext cx="3571875" cy="928687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6200000" flipH="1">
            <a:off x="3679032" y="1821656"/>
            <a:ext cx="2357438" cy="128587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В школе организованы занятия по интересам, где каждый обучающийся может проявить свои способности в соответствии с природосообразностью: 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990600" y="762000"/>
            <a:ext cx="7391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r>
              <a:rPr lang="ru-RU" sz="2600" b="1">
                <a:solidFill>
                  <a:srgbClr val="BE4542"/>
                </a:solidFill>
                <a:latin typeface="Trebuchet MS" pitchFamily="34" charset="0"/>
              </a:rPr>
              <a:t>научное общество</a:t>
            </a:r>
            <a:endParaRPr lang="ru-RU"/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0" y="1295400"/>
            <a:ext cx="9144000" cy="393700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ЭКОЛОГИЧЕСКИЙ МОНИТОРИНГ </a:t>
            </a:r>
          </a:p>
          <a:p>
            <a:r>
              <a:rPr lang="ru-RU" b="1" dirty="0">
                <a:solidFill>
                  <a:srgbClr val="FFFF00"/>
                </a:solidFill>
              </a:rPr>
              <a:t>МОУ СОШ №10, ПРИШКОЛЬНЫХ И ПРИЛЕГАЮЩИХ К ШКОЛЕ ТЕРРИТОРИЙ.                                </a:t>
            </a:r>
          </a:p>
          <a:p>
            <a:r>
              <a:rPr lang="ru-RU" b="1" dirty="0">
                <a:solidFill>
                  <a:srgbClr val="FFFF00"/>
                </a:solidFill>
              </a:rPr>
              <a:t> </a:t>
            </a:r>
          </a:p>
          <a:p>
            <a:pPr algn="r"/>
            <a:r>
              <a:rPr lang="ru-RU" b="1" dirty="0">
                <a:solidFill>
                  <a:srgbClr val="FFFF00"/>
                </a:solidFill>
              </a:rPr>
              <a:t>    </a:t>
            </a:r>
            <a:r>
              <a:rPr lang="ru-RU" dirty="0">
                <a:solidFill>
                  <a:srgbClr val="FFFF00"/>
                </a:solidFill>
              </a:rPr>
              <a:t>Работу выполнили: </a:t>
            </a:r>
            <a:r>
              <a:rPr lang="ru-RU" dirty="0" err="1">
                <a:solidFill>
                  <a:srgbClr val="FFFF00"/>
                </a:solidFill>
              </a:rPr>
              <a:t>Суховская</a:t>
            </a:r>
            <a:r>
              <a:rPr lang="ru-RU" dirty="0">
                <a:solidFill>
                  <a:srgbClr val="FFFF00"/>
                </a:solidFill>
              </a:rPr>
              <a:t> Д. 11Б </a:t>
            </a:r>
            <a:r>
              <a:rPr lang="ru-RU" dirty="0" err="1">
                <a:solidFill>
                  <a:srgbClr val="FFFF00"/>
                </a:solidFill>
              </a:rPr>
              <a:t>кл</a:t>
            </a:r>
            <a:r>
              <a:rPr lang="ru-RU" dirty="0">
                <a:solidFill>
                  <a:srgbClr val="FFFF00"/>
                </a:solidFill>
              </a:rPr>
              <a:t>.  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                                     </a:t>
            </a:r>
            <a:r>
              <a:rPr lang="ru-RU" dirty="0" err="1">
                <a:solidFill>
                  <a:srgbClr val="FFFF00"/>
                </a:solidFill>
              </a:rPr>
              <a:t>Тенищева</a:t>
            </a:r>
            <a:r>
              <a:rPr lang="ru-RU" dirty="0">
                <a:solidFill>
                  <a:srgbClr val="FFFF00"/>
                </a:solidFill>
              </a:rPr>
              <a:t> А. 11В </a:t>
            </a:r>
            <a:r>
              <a:rPr lang="ru-RU" dirty="0" err="1">
                <a:solidFill>
                  <a:srgbClr val="FFFF00"/>
                </a:solidFill>
              </a:rPr>
              <a:t>кл</a:t>
            </a:r>
            <a:r>
              <a:rPr lang="ru-RU" dirty="0">
                <a:solidFill>
                  <a:srgbClr val="FFFF00"/>
                </a:solidFill>
              </a:rPr>
              <a:t>.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МОУ СОШ № 10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Научный руководитель: Мирошниченко Н.К.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учитель биологии МОУ СОШ № 10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                </a:t>
            </a:r>
            <a:r>
              <a:rPr lang="ru-RU" dirty="0" smtClean="0">
                <a:solidFill>
                  <a:srgbClr val="FFFF00"/>
                </a:solidFill>
              </a:rPr>
              <a:t>2008 </a:t>
            </a:r>
            <a:r>
              <a:rPr lang="ru-RU" dirty="0">
                <a:solidFill>
                  <a:srgbClr val="FFFF00"/>
                </a:solidFill>
              </a:rPr>
              <a:t>- </a:t>
            </a:r>
            <a:r>
              <a:rPr lang="ru-RU" dirty="0" smtClean="0">
                <a:solidFill>
                  <a:srgbClr val="FFFF00"/>
                </a:solidFill>
              </a:rPr>
              <a:t>2009г</a:t>
            </a:r>
            <a:r>
              <a:rPr lang="ru-RU" dirty="0">
                <a:solidFill>
                  <a:srgbClr val="FFFF00"/>
                </a:solidFill>
              </a:rPr>
              <a:t>.                                                                                      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		г. Железноводск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							страниц 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						16 	таблиц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						19  фотографий</a:t>
            </a:r>
          </a:p>
          <a:p>
            <a:r>
              <a:rPr lang="ru-RU" dirty="0">
                <a:solidFill>
                  <a:srgbClr val="FFFF00"/>
                </a:solidFill>
              </a:rPr>
              <a:t> </a:t>
            </a:r>
          </a:p>
        </p:txBody>
      </p:sp>
      <p:pic>
        <p:nvPicPr>
          <p:cNvPr id="51212" name="Picture 12" descr="CIMG21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2705100" cy="1781175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  <p:pic>
        <p:nvPicPr>
          <p:cNvPr id="51213" name="Picture 13" descr="PB0802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733800"/>
            <a:ext cx="2171700" cy="2895600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  <p:pic>
        <p:nvPicPr>
          <p:cNvPr id="51214" name="Picture 14" descr="PB0802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657600"/>
            <a:ext cx="2286000" cy="3048000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Text Box 7" descr="Упаковочная бумага"/>
          <p:cNvSpPr txBox="1">
            <a:spLocks noChangeArrowheads="1"/>
          </p:cNvSpPr>
          <p:nvPr/>
        </p:nvSpPr>
        <p:spPr bwMode="auto">
          <a:xfrm>
            <a:off x="0" y="4419600"/>
            <a:ext cx="4191000" cy="24384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pPr algn="l"/>
            <a:endParaRPr lang="ru-RU" sz="2800">
              <a:solidFill>
                <a:srgbClr val="9F5DFF"/>
              </a:solidFill>
              <a:latin typeface="Impact" pitchFamily="34" charset="0"/>
            </a:endParaRPr>
          </a:p>
          <a:p>
            <a:pPr algn="l"/>
            <a:r>
              <a:rPr lang="ru-RU" sz="2800">
                <a:solidFill>
                  <a:srgbClr val="9F5DFF"/>
                </a:solidFill>
                <a:latin typeface="Impact" pitchFamily="34" charset="0"/>
              </a:rPr>
              <a:t>Урок литературы в социально-</a:t>
            </a:r>
          </a:p>
          <a:p>
            <a:pPr algn="l"/>
            <a:r>
              <a:rPr lang="ru-RU" sz="2800">
                <a:solidFill>
                  <a:srgbClr val="9F5DFF"/>
                </a:solidFill>
                <a:latin typeface="Impact" pitchFamily="34" charset="0"/>
              </a:rPr>
              <a:t>гуманитарном классе</a:t>
            </a:r>
            <a:endParaRPr lang="ru-RU"/>
          </a:p>
        </p:txBody>
      </p:sp>
      <p:sp>
        <p:nvSpPr>
          <p:cNvPr id="33795" name="Text Box 3" descr="Пергамент"/>
          <p:cNvSpPr txBox="1"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Получение образования в соответствии с природосообразными способностями и возможностями обучающихся.</a:t>
            </a:r>
          </a:p>
        </p:txBody>
      </p:sp>
      <p:sp>
        <p:nvSpPr>
          <p:cNvPr id="33797" name="Text Box 5" descr="Упаковочная бумага"/>
          <p:cNvSpPr txBox="1">
            <a:spLocks noChangeArrowheads="1"/>
          </p:cNvSpPr>
          <p:nvPr/>
        </p:nvSpPr>
        <p:spPr bwMode="auto">
          <a:xfrm>
            <a:off x="5029200" y="609600"/>
            <a:ext cx="4114800" cy="3429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endParaRPr lang="ru-RU" sz="2800">
              <a:solidFill>
                <a:srgbClr val="0000FF"/>
              </a:solidFill>
              <a:latin typeface="Impact" pitchFamily="34" charset="0"/>
            </a:endParaRPr>
          </a:p>
          <a:p>
            <a:endParaRPr lang="ru-RU" sz="2800">
              <a:solidFill>
                <a:srgbClr val="0000FF"/>
              </a:solidFill>
              <a:latin typeface="Impact" pitchFamily="34" charset="0"/>
            </a:endParaRPr>
          </a:p>
          <a:p>
            <a:pPr algn="r"/>
            <a:r>
              <a:rPr lang="ru-RU" sz="2800">
                <a:solidFill>
                  <a:srgbClr val="0000FF"/>
                </a:solidFill>
                <a:latin typeface="Impact" pitchFamily="34" charset="0"/>
              </a:rPr>
              <a:t>Физико-</a:t>
            </a:r>
          </a:p>
          <a:p>
            <a:pPr algn="r"/>
            <a:r>
              <a:rPr lang="ru-RU" sz="2800">
                <a:solidFill>
                  <a:srgbClr val="0000FF"/>
                </a:solidFill>
                <a:latin typeface="Impact" pitchFamily="34" charset="0"/>
              </a:rPr>
              <a:t>математический класс на уроке физики</a:t>
            </a:r>
            <a:endParaRPr lang="ru-RU"/>
          </a:p>
        </p:txBody>
      </p:sp>
      <p:pic>
        <p:nvPicPr>
          <p:cNvPr id="33796" name="Picture 4" descr="IMGP077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9600"/>
            <a:ext cx="5105400" cy="3829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33798" name="Picture 6" descr="Каб русск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3344863"/>
            <a:ext cx="5562600" cy="3513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 descr="Упаковочная бумага"/>
          <p:cNvSpPr txBox="1">
            <a:spLocks noChangeArrowheads="1"/>
          </p:cNvSpPr>
          <p:nvPr/>
        </p:nvSpPr>
        <p:spPr bwMode="auto">
          <a:xfrm>
            <a:off x="0" y="3276600"/>
            <a:ext cx="4191000" cy="24384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endParaRPr lang="ru-RU" sz="2800">
              <a:solidFill>
                <a:srgbClr val="9F5DFF"/>
              </a:solidFill>
              <a:latin typeface="Impact" pitchFamily="34" charset="0"/>
            </a:endParaRPr>
          </a:p>
          <a:p>
            <a:pPr algn="l"/>
            <a:r>
              <a:rPr lang="ru-RU" sz="2800">
                <a:solidFill>
                  <a:srgbClr val="017345"/>
                </a:solidFill>
                <a:latin typeface="Impact" pitchFamily="34" charset="0"/>
              </a:rPr>
              <a:t>Урок физики в информационном-технологическом </a:t>
            </a:r>
          </a:p>
          <a:p>
            <a:pPr algn="l"/>
            <a:r>
              <a:rPr lang="ru-RU" sz="2800">
                <a:solidFill>
                  <a:srgbClr val="017345"/>
                </a:solidFill>
                <a:latin typeface="Impact" pitchFamily="34" charset="0"/>
              </a:rPr>
              <a:t>классе</a:t>
            </a:r>
            <a:endParaRPr lang="ru-RU"/>
          </a:p>
        </p:txBody>
      </p:sp>
      <p:pic>
        <p:nvPicPr>
          <p:cNvPr id="34818" name="Picture 2" descr="IMGP07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19600" cy="3314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34819" name="Picture 3" descr="IMGP07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2900363"/>
            <a:ext cx="5257800" cy="396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 descr="Полотно"/>
          <p:cNvSpPr txBox="1">
            <a:spLocks noChangeArrowheads="1"/>
          </p:cNvSpPr>
          <p:nvPr/>
        </p:nvSpPr>
        <p:spPr bwMode="auto">
          <a:xfrm>
            <a:off x="4724400" y="3586163"/>
            <a:ext cx="4419600" cy="32766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endParaRPr lang="ru-RU" sz="2800">
              <a:solidFill>
                <a:srgbClr val="9F5DFF"/>
              </a:solidFill>
              <a:latin typeface="Impact" pitchFamily="34" charset="0"/>
            </a:endParaRPr>
          </a:p>
          <a:p>
            <a:endParaRPr lang="ru-RU" sz="2800">
              <a:solidFill>
                <a:srgbClr val="BE4542"/>
              </a:solidFill>
              <a:latin typeface="Impact" pitchFamily="34" charset="0"/>
            </a:endParaRPr>
          </a:p>
          <a:p>
            <a:endParaRPr lang="ru-RU" sz="2800">
              <a:solidFill>
                <a:srgbClr val="BE4542"/>
              </a:solidFill>
              <a:latin typeface="Impact" pitchFamily="34" charset="0"/>
            </a:endParaRPr>
          </a:p>
          <a:p>
            <a:r>
              <a:rPr lang="ru-RU" sz="2800">
                <a:solidFill>
                  <a:srgbClr val="BE4542"/>
                </a:solidFill>
                <a:latin typeface="Impact" pitchFamily="34" charset="0"/>
              </a:rPr>
              <a:t>Урок английского языка в классе филологического профиля</a:t>
            </a:r>
            <a:endParaRPr lang="ru-RU"/>
          </a:p>
        </p:txBody>
      </p:sp>
      <p:pic>
        <p:nvPicPr>
          <p:cNvPr id="35842" name="Picture 2" descr="P10207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6248400" cy="468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r>
              <a:rPr lang="ru-RU" sz="2800">
                <a:solidFill>
                  <a:srgbClr val="9F5DFF"/>
                </a:solidFill>
                <a:latin typeface="Verdana" pitchFamily="34" charset="0"/>
              </a:rPr>
              <a:t>Направления воспитательной работы</a:t>
            </a:r>
            <a:endParaRPr lang="ru-RU"/>
          </a:p>
        </p:txBody>
      </p:sp>
      <p:pic>
        <p:nvPicPr>
          <p:cNvPr id="44035" name="Picture 3" descr="цвет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0"/>
            <a:ext cx="9144000" cy="5484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pPr algn="l"/>
            <a:r>
              <a:rPr lang="ru-RU" sz="2400"/>
              <a:t>Формирование у обучающихся чувства верности своему Отечеству,</a:t>
            </a:r>
            <a:r>
              <a:rPr lang="ru-RU" sz="2400">
                <a:solidFill>
                  <a:srgbClr val="006699"/>
                </a:solidFill>
              </a:rPr>
              <a:t> </a:t>
            </a:r>
            <a:endParaRPr lang="ru-RU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6019800" y="1066800"/>
            <a:ext cx="3124200" cy="2057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r>
              <a:rPr lang="ru-RU" sz="2400"/>
              <a:t>готовности к выполнению гражданского долга,</a:t>
            </a:r>
            <a:r>
              <a:rPr lang="ru-RU" sz="2400">
                <a:solidFill>
                  <a:srgbClr val="006699"/>
                </a:solidFill>
              </a:rPr>
              <a:t> </a:t>
            </a:r>
            <a:endParaRPr lang="ru-RU"/>
          </a:p>
        </p:txBody>
      </p:sp>
      <p:pic>
        <p:nvPicPr>
          <p:cNvPr id="48133" name="Picture 5" descr="P10206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2362200"/>
            <a:ext cx="4876800" cy="365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48132" name="Picture 4" descr="P10207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762000"/>
            <a:ext cx="4953000" cy="3714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52400" y="4495800"/>
            <a:ext cx="4038600" cy="1981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r>
              <a:rPr lang="ru-RU" sz="2400"/>
              <a:t>конституционных обязанностей по </a:t>
            </a:r>
          </a:p>
          <a:p>
            <a:r>
              <a:rPr lang="ru-RU" sz="2400"/>
              <a:t>защите интересов </a:t>
            </a:r>
          </a:p>
          <a:p>
            <a:r>
              <a:rPr lang="ru-RU" sz="2400"/>
              <a:t>Родины.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 descr="Зеленый мрамор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r>
              <a:rPr lang="ru-RU" sz="2400">
                <a:solidFill>
                  <a:srgbClr val="5BFF5B"/>
                </a:solidFill>
                <a:latin typeface="Trebuchet MS" pitchFamily="34" charset="0"/>
              </a:rPr>
              <a:t>										</a:t>
            </a:r>
          </a:p>
          <a:p>
            <a:endParaRPr lang="ru-RU"/>
          </a:p>
        </p:txBody>
      </p:sp>
      <p:pic>
        <p:nvPicPr>
          <p:cNvPr id="49155" name="Picture 3" descr="100_31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90500"/>
            <a:ext cx="5583238" cy="418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49156" name="Picture 4" descr="100_318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895600"/>
            <a:ext cx="5053013" cy="3789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6781800" y="381000"/>
            <a:ext cx="1925638" cy="1878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r>
              <a:rPr lang="ru-RU" sz="2400">
                <a:solidFill>
                  <a:srgbClr val="5BFF5B"/>
                </a:solidFill>
                <a:latin typeface="Trebuchet MS" pitchFamily="34" charset="0"/>
              </a:rPr>
              <a:t>В школе созданы условия </a:t>
            </a:r>
            <a:endParaRPr lang="ru-RU"/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0" y="4419600"/>
            <a:ext cx="4283075" cy="2262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r>
              <a:rPr lang="ru-RU" sz="2400">
                <a:solidFill>
                  <a:srgbClr val="5BFF5B"/>
                </a:solidFill>
                <a:latin typeface="Trebuchet MS" pitchFamily="34" charset="0"/>
              </a:rPr>
              <a:t>для становления</a:t>
            </a:r>
          </a:p>
          <a:p>
            <a:r>
              <a:rPr lang="ru-RU" sz="2400">
                <a:solidFill>
                  <a:srgbClr val="5BFF5B"/>
                </a:solidFill>
                <a:latin typeface="Trebuchet MS" pitchFamily="34" charset="0"/>
              </a:rPr>
              <a:t>психически и </a:t>
            </a:r>
          </a:p>
          <a:p>
            <a:r>
              <a:rPr lang="ru-RU" sz="2400">
                <a:solidFill>
                  <a:srgbClr val="5BFF5B"/>
                </a:solidFill>
                <a:latin typeface="Trebuchet MS" pitchFamily="34" charset="0"/>
              </a:rPr>
              <a:t>физически здоровой, </a:t>
            </a:r>
          </a:p>
          <a:p>
            <a:r>
              <a:rPr lang="ru-RU" sz="2400">
                <a:solidFill>
                  <a:srgbClr val="5BFF5B"/>
                </a:solidFill>
                <a:latin typeface="Trebuchet MS" pitchFamily="34" charset="0"/>
              </a:rPr>
              <a:t>социально мобильной </a:t>
            </a:r>
          </a:p>
          <a:p>
            <a:r>
              <a:rPr lang="ru-RU" sz="2400">
                <a:solidFill>
                  <a:srgbClr val="5BFF5B"/>
                </a:solidFill>
                <a:latin typeface="Trebuchet MS" pitchFamily="34" charset="0"/>
              </a:rPr>
              <a:t>личности.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P10206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362200"/>
            <a:ext cx="5715000" cy="4286250"/>
          </a:xfrm>
          <a:prstGeom prst="rect">
            <a:avLst/>
          </a:prstGeom>
          <a:noFill/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228600" y="4648200"/>
            <a:ext cx="2971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/>
              <a:t>создаются уют и комфортность школы, в которых хочется учится и самореализовываться. </a:t>
            </a:r>
          </a:p>
        </p:txBody>
      </p:sp>
      <p:pic>
        <p:nvPicPr>
          <p:cNvPr id="63493" name="Picture 5" descr="Актовый за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5334000" cy="3903663"/>
          </a:xfrm>
          <a:prstGeom prst="rect">
            <a:avLst/>
          </a:prstGeom>
          <a:noFill/>
        </p:spPr>
      </p:pic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5638800" y="990600"/>
            <a:ext cx="3124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/>
              <a:t>Совместными усилиями обучающихся и педагогов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2362200" y="304800"/>
            <a:ext cx="4419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00CC"/>
                </a:solidFill>
              </a:rPr>
              <a:t>Противоречия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304800" y="1219200"/>
            <a:ext cx="3352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отсутствие системного взаимодействия психолого-педагогических служб</a:t>
            </a: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4953000" y="1447800"/>
            <a:ext cx="3581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необходимость сокращения адаптационного периода</a:t>
            </a: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381000" y="3048000"/>
            <a:ext cx="3200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право каждого педагога выбирать определённый УМК</a:t>
            </a: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5334000" y="2895600"/>
            <a:ext cx="2895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необходимость ограничения выбора  в целях оптимизации учебного процесса</a:t>
            </a:r>
          </a:p>
        </p:txBody>
      </p:sp>
      <p:sp>
        <p:nvSpPr>
          <p:cNvPr id="18439" name="TextBox 6"/>
          <p:cNvSpPr txBox="1">
            <a:spLocks noChangeArrowheads="1"/>
          </p:cNvSpPr>
          <p:nvPr/>
        </p:nvSpPr>
        <p:spPr bwMode="auto">
          <a:xfrm>
            <a:off x="457200" y="4876800"/>
            <a:ext cx="3048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узкая специализация учителей-предметников</a:t>
            </a:r>
          </a:p>
        </p:txBody>
      </p:sp>
      <p:sp>
        <p:nvSpPr>
          <p:cNvPr id="18440" name="TextBox 7"/>
          <p:cNvSpPr txBox="1">
            <a:spLocks noChangeArrowheads="1"/>
          </p:cNvSpPr>
          <p:nvPr/>
        </p:nvSpPr>
        <p:spPr bwMode="auto">
          <a:xfrm>
            <a:off x="5410200" y="4876800"/>
            <a:ext cx="3200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необходимость целостного видения учебного курса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352800" y="1828800"/>
            <a:ext cx="1524000" cy="1588"/>
          </a:xfrm>
          <a:prstGeom prst="straightConnector1">
            <a:avLst/>
          </a:prstGeom>
          <a:ln w="44450">
            <a:solidFill>
              <a:srgbClr val="6600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429000" y="3581400"/>
            <a:ext cx="1524000" cy="1588"/>
          </a:xfrm>
          <a:prstGeom prst="straightConnector1">
            <a:avLst/>
          </a:prstGeom>
          <a:ln w="44450">
            <a:solidFill>
              <a:srgbClr val="6600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429000" y="5486400"/>
            <a:ext cx="1524000" cy="1588"/>
          </a:xfrm>
          <a:prstGeom prst="straightConnector1">
            <a:avLst/>
          </a:prstGeom>
          <a:ln w="44450">
            <a:solidFill>
              <a:srgbClr val="6600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спортивный з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5410200" cy="3432175"/>
          </a:xfrm>
          <a:prstGeom prst="rect">
            <a:avLst/>
          </a:prstGeom>
          <a:noFill/>
        </p:spPr>
      </p:pic>
      <p:pic>
        <p:nvPicPr>
          <p:cNvPr id="65541" name="Picture 5" descr="P10001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33600"/>
            <a:ext cx="4419600" cy="3314700"/>
          </a:xfrm>
          <a:prstGeom prst="rect">
            <a:avLst/>
          </a:prstGeom>
          <a:noFill/>
        </p:spPr>
      </p:pic>
      <p:pic>
        <p:nvPicPr>
          <p:cNvPr id="65542" name="Picture 6" descr="P10206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57600"/>
            <a:ext cx="41910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990600" y="0"/>
            <a:ext cx="7391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r>
              <a:rPr lang="ru-RU" sz="2600" b="1">
                <a:solidFill>
                  <a:srgbClr val="BE4542"/>
                </a:solidFill>
                <a:latin typeface="Trebuchet MS" pitchFamily="34" charset="0"/>
              </a:rPr>
              <a:t>театр мод</a:t>
            </a:r>
            <a:endParaRPr lang="ru-RU"/>
          </a:p>
        </p:txBody>
      </p:sp>
      <p:pic>
        <p:nvPicPr>
          <p:cNvPr id="54280" name="Picture 8" descr="Рисунок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7543800" cy="5659438"/>
          </a:xfrm>
          <a:prstGeom prst="rect">
            <a:avLst/>
          </a:prstGeom>
          <a:noFill/>
        </p:spPr>
      </p:pic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0" y="5942013"/>
            <a:ext cx="9144000" cy="91598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chemeClr val="bg2"/>
                </a:solidFill>
              </a:rPr>
              <a:t>Демонстрация коллекции моделей “Золото и серебро”, выполненных старшеклассницами (рук. Н.П. Челидзе).</a:t>
            </a:r>
            <a:endParaRPr lang="ru-RU">
              <a:solidFill>
                <a:schemeClr val="bg2"/>
              </a:solidFill>
            </a:endParaRPr>
          </a:p>
          <a:p>
            <a:r>
              <a:rPr lang="ru-RU">
                <a:solidFill>
                  <a:schemeClr val="accent2"/>
                </a:solidFill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/>
          </p:cNvSpPr>
          <p:nvPr/>
        </p:nvSpPr>
        <p:spPr bwMode="auto">
          <a:xfrm>
            <a:off x="762000" y="762000"/>
            <a:ext cx="8077200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55600" algn="just" eaLnBrk="0" hangingPunct="0"/>
            <a:r>
              <a:rPr lang="ru-RU" sz="2800">
                <a:solidFill>
                  <a:srgbClr val="0000CC"/>
                </a:solidFill>
                <a:cs typeface="Times New Roman" pitchFamily="18" charset="0"/>
              </a:rPr>
              <a:t>…Важной частью новой модели образования является выделение специфических методов и подходовк обучению на разных возрастных ступенях. К 2015 году будет завершен эксперимент, в ходе которого апробированы конкретные механизмы обновления внутренней структуры школьного образования. </a:t>
            </a:r>
            <a:r>
              <a:rPr lang="ru-RU" sz="2800" b="1">
                <a:solidFill>
                  <a:srgbClr val="0000CC"/>
                </a:solidFill>
                <a:cs typeface="Times New Roman" pitchFamily="18" charset="0"/>
              </a:rPr>
              <a:t>К 2020 году этот переход может быть осуществлен и в масштабах всей страны. </a:t>
            </a:r>
          </a:p>
          <a:p>
            <a:pPr indent="355600" algn="just" eaLnBrk="0" hangingPunct="0"/>
            <a:endParaRPr lang="ru-RU" sz="2800"/>
          </a:p>
          <a:p>
            <a:pPr indent="355600" algn="just" eaLnBrk="0" hangingPunct="0"/>
            <a:r>
              <a:rPr lang="ru-RU" sz="2400">
                <a:cs typeface="Times New Roman" pitchFamily="18" charset="0"/>
              </a:rPr>
              <a:t>        </a:t>
            </a:r>
            <a:r>
              <a:rPr lang="ru-RU" sz="2400">
                <a:solidFill>
                  <a:srgbClr val="0000CC"/>
                </a:solidFill>
                <a:cs typeface="Times New Roman" pitchFamily="18" charset="0"/>
              </a:rPr>
              <a:t>Модель «Российское образование 2020».</a:t>
            </a:r>
            <a:endParaRPr lang="ru-RU" sz="240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lum contrast="42000"/>
          </a:blip>
          <a:srcRect r="5086" b="46909"/>
          <a:stretch>
            <a:fillRect/>
          </a:stretch>
        </p:blipFill>
        <p:spPr bwMode="auto">
          <a:xfrm>
            <a:off x="762000" y="395288"/>
            <a:ext cx="7761288" cy="646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371600" y="533400"/>
            <a:ext cx="77724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dirty="0">
                <a:solidFill>
                  <a:srgbClr val="0000CC"/>
                </a:solidFill>
              </a:rPr>
              <a:t>140 – </a:t>
            </a:r>
            <a:r>
              <a:rPr lang="ru-RU" sz="6600" b="1" dirty="0" smtClean="0">
                <a:solidFill>
                  <a:srgbClr val="0000CC"/>
                </a:solidFill>
              </a:rPr>
              <a:t>100 </a:t>
            </a:r>
            <a:r>
              <a:rPr lang="ru-RU" sz="6600" b="1" dirty="0">
                <a:solidFill>
                  <a:srgbClr val="0000CC"/>
                </a:solidFill>
              </a:rPr>
              <a:t>= </a:t>
            </a:r>
            <a:r>
              <a:rPr lang="ru-RU" sz="6600" b="1" dirty="0" smtClean="0">
                <a:solidFill>
                  <a:srgbClr val="0000CC"/>
                </a:solidFill>
              </a:rPr>
              <a:t>40</a:t>
            </a:r>
            <a:endParaRPr lang="ru-RU" sz="6600" b="1" dirty="0">
              <a:solidFill>
                <a:srgbClr val="0000CC"/>
              </a:solidFill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685800" y="3352800"/>
            <a:ext cx="74676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rgbClr val="0000CC"/>
                </a:solidFill>
              </a:rPr>
              <a:t>Куда уходят дети?</a:t>
            </a: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609600" y="4419600"/>
            <a:ext cx="70866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rgbClr val="0000CC"/>
                </a:solidFill>
              </a:rPr>
              <a:t>В какие города?..</a:t>
            </a: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2971800" y="1981200"/>
            <a:ext cx="2743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dirty="0">
                <a:solidFill>
                  <a:srgbClr val="C00000"/>
                </a:solidFill>
              </a:rPr>
              <a:t>4</a:t>
            </a:r>
            <a:r>
              <a:rPr lang="ru-RU" sz="8000" dirty="0" smtClean="0">
                <a:solidFill>
                  <a:srgbClr val="C00000"/>
                </a:solidFill>
              </a:rPr>
              <a:t>0 </a:t>
            </a:r>
            <a:r>
              <a:rPr lang="ru-RU" sz="8000" dirty="0">
                <a:solidFill>
                  <a:srgbClr val="C00000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762000" y="533400"/>
            <a:ext cx="7620000" cy="57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cs typeface="Times New Roman" pitchFamily="18" charset="0"/>
              </a:rPr>
              <a:t> </a:t>
            </a:r>
            <a:r>
              <a:rPr lang="ru-RU" sz="4000">
                <a:cs typeface="Times New Roman" pitchFamily="18" charset="0"/>
              </a:rPr>
              <a:t>Тема опытно- экспериментальной работы                                                                                         </a:t>
            </a:r>
            <a:r>
              <a:rPr lang="ru-RU" sz="3600" b="1">
                <a:solidFill>
                  <a:srgbClr val="0000CC"/>
                </a:solidFill>
                <a:cs typeface="Times New Roman" pitchFamily="18" charset="0"/>
              </a:rPr>
              <a:t>Системное  управление инновационными процессами трех возрастных школ                                    как средство создания оптимальных условий для реализации личностного развития учащихся.</a:t>
            </a:r>
            <a:endParaRPr lang="ru-RU" sz="3600" b="1">
              <a:solidFill>
                <a:srgbClr val="0000CC"/>
              </a:solidFill>
            </a:endParaRPr>
          </a:p>
          <a:p>
            <a:pPr eaLnBrk="0" hangingPunct="0"/>
            <a:endParaRPr lang="ru-RU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304800" y="990600"/>
            <a:ext cx="28956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alibri" pitchFamily="34" charset="0"/>
              </a:rPr>
              <a:t>Объект</a:t>
            </a:r>
            <a:r>
              <a:rPr lang="ru-RU" b="1">
                <a:latin typeface="Calibri" pitchFamily="34" charset="0"/>
              </a:rPr>
              <a:t> </a:t>
            </a:r>
            <a:r>
              <a:rPr lang="ru-RU" sz="3200" b="1">
                <a:latin typeface="Calibri" pitchFamily="34" charset="0"/>
              </a:rPr>
              <a:t>исследования</a:t>
            </a:r>
          </a:p>
        </p:txBody>
      </p:sp>
      <p:sp>
        <p:nvSpPr>
          <p:cNvPr id="22531" name="Прямоугольник 4"/>
          <p:cNvSpPr>
            <a:spLocks noChangeArrowheads="1"/>
          </p:cNvSpPr>
          <p:nvPr/>
        </p:nvSpPr>
        <p:spPr bwMode="auto">
          <a:xfrm>
            <a:off x="4267200" y="609600"/>
            <a:ext cx="4495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cs typeface="Times New Roman" pitchFamily="18" charset="0"/>
              </a:rPr>
              <a:t>инновационные процессы в трёх возрастных школах</a:t>
            </a:r>
            <a:endParaRPr lang="ru-RU" sz="3200" b="1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381000" y="3352800"/>
            <a:ext cx="2895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Предмет исследования</a:t>
            </a:r>
          </a:p>
        </p:txBody>
      </p:sp>
      <p:sp>
        <p:nvSpPr>
          <p:cNvPr id="22533" name="TextBox 6"/>
          <p:cNvSpPr txBox="1">
            <a:spLocks noChangeArrowheads="1"/>
          </p:cNvSpPr>
          <p:nvPr/>
        </p:nvSpPr>
        <p:spPr bwMode="auto">
          <a:xfrm>
            <a:off x="4495800" y="3200400"/>
            <a:ext cx="39624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3600" b="1">
                <a:solidFill>
                  <a:srgbClr val="0000CC"/>
                </a:solidFill>
                <a:cs typeface="Times New Roman" pitchFamily="18" charset="0"/>
              </a:rPr>
              <a:t>управление инновационными процессами </a:t>
            </a:r>
            <a:endParaRPr lang="ru-RU" sz="3600" b="1">
              <a:solidFill>
                <a:srgbClr val="0000CC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200400" y="1219200"/>
            <a:ext cx="838200" cy="304800"/>
          </a:xfrm>
          <a:prstGeom prst="rightArrow">
            <a:avLst/>
          </a:prstGeom>
          <a:solidFill>
            <a:srgbClr val="0000CC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352800" y="3657600"/>
            <a:ext cx="838200" cy="304800"/>
          </a:xfrm>
          <a:prstGeom prst="rightArrow">
            <a:avLst/>
          </a:prstGeom>
          <a:solidFill>
            <a:srgbClr val="0000CC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1458</Words>
  <Application>Microsoft Office PowerPoint</Application>
  <PresentationFormat>Экран (4:3)</PresentationFormat>
  <Paragraphs>288</Paragraphs>
  <Slides>52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52</vt:i4>
      </vt:variant>
    </vt:vector>
  </HeadingPairs>
  <TitlesOfParts>
    <vt:vector size="55" baseType="lpstr">
      <vt:lpstr>Тема Office</vt:lpstr>
      <vt:lpstr>Точечный рисунок</vt:lpstr>
      <vt:lpstr>Лист Microsoft Office Excel 97-2003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Алгоритм работы учителя по интенсивной подготовке учащихся к успешной сдаче ЕГЭ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</vt:vector>
  </TitlesOfParts>
  <Company>МОУ СОШ №10 г.Железноводск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Вилленовна</dc:creator>
  <cp:lastModifiedBy>Орчакова Надежда Ивановна</cp:lastModifiedBy>
  <cp:revision>5</cp:revision>
  <dcterms:created xsi:type="dcterms:W3CDTF">2009-10-30T13:29:37Z</dcterms:created>
  <dcterms:modified xsi:type="dcterms:W3CDTF">2009-10-31T09:50:31Z</dcterms:modified>
</cp:coreProperties>
</file>