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0"/>
  </p:notesMasterIdLst>
  <p:sldIdLst>
    <p:sldId id="301" r:id="rId2"/>
    <p:sldId id="256" r:id="rId3"/>
    <p:sldId id="257" r:id="rId4"/>
    <p:sldId id="259" r:id="rId5"/>
    <p:sldId id="258" r:id="rId6"/>
    <p:sldId id="260" r:id="rId7"/>
    <p:sldId id="261" r:id="rId8"/>
    <p:sldId id="285" r:id="rId9"/>
    <p:sldId id="263" r:id="rId10"/>
    <p:sldId id="264" r:id="rId11"/>
    <p:sldId id="266" r:id="rId12"/>
    <p:sldId id="292" r:id="rId13"/>
    <p:sldId id="293" r:id="rId14"/>
    <p:sldId id="298" r:id="rId15"/>
    <p:sldId id="273" r:id="rId16"/>
    <p:sldId id="299" r:id="rId17"/>
    <p:sldId id="302" r:id="rId18"/>
    <p:sldId id="30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76" autoAdjust="0"/>
    <p:restoredTop sz="94660"/>
  </p:normalViewPr>
  <p:slideViewPr>
    <p:cSldViewPr>
      <p:cViewPr>
        <p:scale>
          <a:sx n="75" d="100"/>
          <a:sy n="75" d="100"/>
        </p:scale>
        <p:origin x="294" y="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22746-B596-45B3-8087-61AB362171EC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CFFC3-2431-4365-83B1-5B4CFDF314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4B2CE-3DBA-402D-9F9A-B34E2DD83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A35AC-FD89-46BE-B19C-729166B988B8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415CB-B494-4C2F-9097-71EF6F804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gerb_z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print"/>
          <a:srcRect t="17753" b="17753"/>
          <a:stretch>
            <a:fillRect/>
          </a:stretch>
        </p:blipFill>
        <p:spPr>
          <a:xfrm>
            <a:off x="0" y="0"/>
            <a:ext cx="1547813" cy="1557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475656" y="0"/>
            <a:ext cx="7668344" cy="1569660"/>
          </a:xfrm>
          <a:prstGeom prst="rect">
            <a:avLst/>
          </a:prstGeom>
          <a:gradFill flip="none" rotWithShape="1">
            <a:gsLst>
              <a:gs pos="57000">
                <a:schemeClr val="bg1"/>
              </a:gs>
              <a:gs pos="39999">
                <a:schemeClr val="bg1"/>
              </a:gs>
              <a:gs pos="61000">
                <a:srgbClr val="0000CC">
                  <a:alpha val="59000"/>
                </a:srgbClr>
              </a:gs>
              <a:gs pos="100000">
                <a:srgbClr val="FF0000"/>
              </a:gs>
            </a:gsLst>
            <a:lin ang="5400000" scaled="1"/>
            <a:tileRect/>
          </a:gradFill>
          <a:scene3d>
            <a:camera prst="orthographicFront"/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Муниципальное общеобразовательное учреждение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средняя общеобразовательная школа  № 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города-курорта Железноводска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Ставропольского края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836712" y="3068960"/>
            <a:ext cx="763284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Учитель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Истории и обществознания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т</a:t>
            </a:r>
            <a:r>
              <a:rPr lang="ru-RU" sz="40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ретьякова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</a:t>
            </a:r>
          </a:p>
          <a:p>
            <a:pPr algn="ctr"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</a:t>
            </a:r>
            <a:r>
              <a:rPr lang="ru-RU" sz="4000" b="1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рина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                   В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икторовна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5121" name="Picture 1" descr="G: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556792"/>
            <a:ext cx="5004048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344816" cy="25202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Gabriola" pitchFamily="82" charset="0"/>
              </a:rPr>
              <a:t>«Если я возьму Киев- я возьму Россию за ноги; </a:t>
            </a:r>
            <a:br>
              <a:rPr lang="ru-RU" sz="3200" b="1" dirty="0" smtClean="0">
                <a:latin typeface="Gabriola" pitchFamily="82" charset="0"/>
              </a:rPr>
            </a:br>
            <a:r>
              <a:rPr lang="ru-RU" sz="3200" b="1" dirty="0" smtClean="0">
                <a:latin typeface="Gabriola" pitchFamily="82" charset="0"/>
              </a:rPr>
              <a:t>если я возьму Петербург- я возьму Россию за голову;</a:t>
            </a:r>
            <a:br>
              <a:rPr lang="ru-RU" sz="3200" b="1" dirty="0" smtClean="0">
                <a:latin typeface="Gabriola" pitchFamily="82" charset="0"/>
              </a:rPr>
            </a:br>
            <a:r>
              <a:rPr lang="ru-RU" sz="3200" b="1" dirty="0" smtClean="0">
                <a:latin typeface="Gabriola" pitchFamily="82" charset="0"/>
              </a:rPr>
              <a:t> если я возьму Москву – я поражу её в самое сердце»</a:t>
            </a:r>
            <a:endParaRPr lang="ru-RU" sz="3200" b="1" dirty="0">
              <a:latin typeface="Gabriola" pitchFamily="82" charset="0"/>
            </a:endParaRPr>
          </a:p>
        </p:txBody>
      </p:sp>
      <p:pic>
        <p:nvPicPr>
          <p:cNvPr id="5" name="Picture 4" descr="19th Century Europe - Association of Collaborated Edu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060848"/>
            <a:ext cx="3419872" cy="43189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64088" y="6165304"/>
            <a:ext cx="2835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Наполеон Бонапарт</a:t>
            </a:r>
            <a:endParaRPr lang="ru-RU" sz="2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8172399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-1548680" y="404664"/>
            <a:ext cx="72008" cy="14401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-1476672" y="188640"/>
            <a:ext cx="72008" cy="43204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060848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635896" y="2060848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292080" y="3284984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292080" y="3284984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948264" y="234888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6948264" y="234888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 descr="Отечественная война 1812 года - Главная стра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1455642" cy="19408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7884368" y="1988840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7956376" y="1772816"/>
            <a:ext cx="72008" cy="4320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61721" t="77177"/>
          <a:stretch>
            <a:fillRect/>
          </a:stretch>
        </p:blipFill>
        <p:spPr bwMode="auto">
          <a:xfrm>
            <a:off x="5643736" y="4293096"/>
            <a:ext cx="3500264" cy="25649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5796136" y="450912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5796136" y="450912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012160" y="429309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места сражений при </a:t>
            </a:r>
            <a:r>
              <a:rPr lang="ru-RU" b="1" dirty="0" smtClean="0">
                <a:solidFill>
                  <a:srgbClr val="FF0000"/>
                </a:solidFill>
              </a:rPr>
              <a:t>вторжении  </a:t>
            </a:r>
            <a:r>
              <a:rPr lang="ru-RU" dirty="0" smtClean="0"/>
              <a:t>армии Наполеона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012160" y="522920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места сражений при </a:t>
            </a:r>
            <a:r>
              <a:rPr lang="ru-RU" b="1" dirty="0" smtClean="0">
                <a:solidFill>
                  <a:srgbClr val="002060"/>
                </a:solidFill>
              </a:rPr>
              <a:t>изгнании</a:t>
            </a:r>
            <a:r>
              <a:rPr lang="ru-RU" dirty="0" smtClean="0"/>
              <a:t> Наполеона</a:t>
            </a:r>
            <a:endParaRPr lang="ru-RU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5796136" y="537321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5796136" y="537321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Алексей КИВШЕНКО (1851-1895). Совет в Филях. Холст, масло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145662"/>
            <a:ext cx="6516216" cy="471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 descr="наполеон и лортст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1" y="-1"/>
            <a:ext cx="8496321" cy="580526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75656" y="5733256"/>
            <a:ext cx="7668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В. Верещагин.</a:t>
            </a:r>
          </a:p>
          <a:p>
            <a:pPr eaLnBrk="0" hangingPunct="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Наполеон  Бонапарт и Жак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Лористон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eaLnBrk="0" hangingPunct="0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«Мне нужен мир, нужен абсолютно!»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-1548680" y="404664"/>
            <a:ext cx="72008" cy="14401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-1476672" y="188640"/>
            <a:ext cx="72008" cy="432048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2060848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635896" y="2060848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292080" y="3284984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292080" y="3284984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948264" y="234888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6948264" y="234888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884368" y="1988840"/>
            <a:ext cx="72008" cy="14401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7956376" y="1772816"/>
            <a:ext cx="72008" cy="43204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Рисунок 22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61721" t="77177"/>
          <a:stretch>
            <a:fillRect/>
          </a:stretch>
        </p:blipFill>
        <p:spPr bwMode="auto">
          <a:xfrm>
            <a:off x="5643736" y="4293096"/>
            <a:ext cx="3500264" cy="25649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5796136" y="450912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796136" y="4509120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12160" y="429309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места сражений при </a:t>
            </a:r>
            <a:r>
              <a:rPr lang="ru-RU" b="1" dirty="0" smtClean="0">
                <a:solidFill>
                  <a:srgbClr val="FF0000"/>
                </a:solidFill>
              </a:rPr>
              <a:t>вторжении  </a:t>
            </a:r>
            <a:r>
              <a:rPr lang="ru-RU" dirty="0" smtClean="0"/>
              <a:t>армии Наполеона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012160" y="522920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места сражений при </a:t>
            </a:r>
            <a:r>
              <a:rPr lang="ru-RU" b="1" dirty="0" smtClean="0">
                <a:solidFill>
                  <a:srgbClr val="002060"/>
                </a:solidFill>
              </a:rPr>
              <a:t>изгнании</a:t>
            </a:r>
            <a:r>
              <a:rPr lang="ru-RU" dirty="0" smtClean="0"/>
              <a:t> Наполеона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796136" y="537321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5796136" y="537321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7452320" y="2780928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7452320" y="2780928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7164288" y="2996952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164288" y="2996952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156176" y="285293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6156176" y="2852936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4932040" y="3356992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4932040" y="3356992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419872" y="3429000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3419872" y="3429000"/>
            <a:ext cx="216024" cy="216024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Кон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321" t="16542" r="12431" b="15045"/>
          <a:stretch>
            <a:fillRect/>
          </a:stretch>
        </p:blipFill>
        <p:spPr bwMode="auto">
          <a:xfrm>
            <a:off x="-73024" y="0"/>
            <a:ext cx="9217024" cy="68580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644008" y="2204864"/>
            <a:ext cx="288032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4716016" y="2204864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200 лет со дня нашествия на Париж кровавых ватников-гомофоб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571750"/>
            <a:ext cx="7239000" cy="42862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979712" y="2492896"/>
            <a:ext cx="325941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«Битва народов»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1813г. 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979712" y="2924944"/>
            <a:ext cx="18052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123728" y="2708920"/>
            <a:ext cx="144016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0" y="3356992"/>
            <a:ext cx="3528392" cy="8640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Париж капитулировал. Наполеон сослан на остров Эльба.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8" name="Picture 10" descr="Famous battles fought in your city - SkyscraperCit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80728"/>
            <a:ext cx="5901890" cy="4005908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3347864" y="1124744"/>
            <a:ext cx="46085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Битва при Ватерлоо. 1815г.</a:t>
            </a:r>
            <a:r>
              <a:rPr lang="ru-RU" dirty="0" smtClean="0"/>
              <a:t> 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843808" y="2492896"/>
            <a:ext cx="288032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915816" y="2492896"/>
            <a:ext cx="21602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4" grpId="0" animBg="1"/>
      <p:bldP spid="24" grpId="1" animBg="1"/>
      <p:bldP spid="29" grpId="0"/>
      <p:bldP spid="2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-48399"/>
            <a:ext cx="110799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71599" y="548680"/>
          <a:ext cx="8172401" cy="542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2736304"/>
                <a:gridCol w="3923929"/>
              </a:tblGrid>
              <a:tr h="121756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Дата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Страны –участницы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Решения</a:t>
                      </a:r>
                      <a:endParaRPr lang="ru-RU" sz="2400" dirty="0"/>
                    </a:p>
                  </a:txBody>
                  <a:tcPr/>
                </a:tc>
              </a:tr>
              <a:tr h="185140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 </a:t>
                      </a:r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  <a:p>
                      <a:endParaRPr lang="ru-RU" b="1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483768" y="177281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Венский конгресс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55776" y="393305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Священный союз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043608" y="3861048"/>
            <a:ext cx="8100392" cy="0"/>
          </a:xfrm>
          <a:prstGeom prst="line">
            <a:avLst/>
          </a:prstGeom>
          <a:ln w="28575">
            <a:solidFill>
              <a:srgbClr val="E7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043608" y="2492896"/>
            <a:ext cx="14587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сентябрь </a:t>
            </a:r>
          </a:p>
          <a:p>
            <a:r>
              <a:rPr lang="ru-RU" b="1" dirty="0" smtClean="0"/>
              <a:t>1814-1815 гг.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83768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Россия, Англия, Австрия.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55568" y="249289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Франция  лишена всех завоеваний, восстановлена монархия.</a:t>
            </a:r>
          </a:p>
          <a:p>
            <a:r>
              <a:rPr lang="ru-RU" b="1" dirty="0" smtClean="0"/>
              <a:t>К Российской империи отошло герцогство Варшавское 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43608" y="458112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сентябрь </a:t>
            </a:r>
          </a:p>
          <a:p>
            <a:r>
              <a:rPr lang="ru-RU" b="1" dirty="0" smtClean="0"/>
              <a:t>1815 г.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83768" y="458112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 smtClean="0"/>
              <a:t>Россия, Пруссия, Австрия.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64088" y="450912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Борьба с революционными движениями в Европе, обеспечение мира в Европе</a:t>
            </a:r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564904"/>
            <a:ext cx="7704856" cy="114300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latin typeface="Gabriola" pitchFamily="82" charset="0"/>
              </a:rPr>
              <a:t>« Александр был задачею для современников, едва ли будет он разгадан и потомством. Природа одарила его добрым сердцем, но не дала ему самостоятельности характера, и слабость эта превращалась в упрямство. Он был добр, но притом злопамятен; не казнил людей, а преследовал их ; о нем говорили, что он употреблял кнут на вате...»</a:t>
            </a:r>
            <a:br>
              <a:rPr lang="ru-RU" sz="2800" b="1" dirty="0" smtClean="0">
                <a:latin typeface="Gabriola" pitchFamily="82" charset="0"/>
              </a:rPr>
            </a:br>
            <a:r>
              <a:rPr lang="ru-RU" sz="2800" b="1" dirty="0" smtClean="0">
                <a:latin typeface="Gabriola" pitchFamily="82" charset="0"/>
              </a:rPr>
              <a:t/>
            </a:r>
            <a:br>
              <a:rPr lang="ru-RU" sz="2800" b="1" dirty="0" smtClean="0">
                <a:latin typeface="Gabriola" pitchFamily="82" charset="0"/>
              </a:rPr>
            </a:br>
            <a:r>
              <a:rPr lang="ru-RU" sz="2800" b="1" dirty="0" smtClean="0">
                <a:latin typeface="Gabriola" pitchFamily="82" charset="0"/>
              </a:rPr>
              <a:t>публицист Н. И. Греч </a:t>
            </a:r>
            <a:br>
              <a:rPr lang="ru-RU" sz="2800" b="1" dirty="0" smtClean="0">
                <a:latin typeface="Gabriola" pitchFamily="82" charset="0"/>
              </a:rPr>
            </a:br>
            <a:endParaRPr lang="ru-RU" sz="2800" b="1" dirty="0">
              <a:latin typeface="Gabriola" pitchFamily="8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История великой России: Тильзитский Мир"/>
          <p:cNvPicPr>
            <a:picLocks noChangeAspect="1" noChangeArrowheads="1"/>
          </p:cNvPicPr>
          <p:nvPr/>
        </p:nvPicPr>
        <p:blipFill>
          <a:blip r:embed="rId2" cstate="print"/>
          <a:srcRect l="5181" r="9613" b="6971"/>
          <a:stretch>
            <a:fillRect/>
          </a:stretch>
        </p:blipFill>
        <p:spPr bwMode="auto">
          <a:xfrm>
            <a:off x="0" y="0"/>
            <a:ext cx="3275856" cy="2492896"/>
          </a:xfrm>
          <a:prstGeom prst="rect">
            <a:avLst/>
          </a:prstGeom>
          <a:noFill/>
        </p:spPr>
      </p:pic>
      <p:pic>
        <p:nvPicPr>
          <p:cNvPr id="36868" name="Picture 4" descr="На двухсотлетие Лермонтова потратят 200 миллионов рубл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2710272" cy="2513856"/>
          </a:xfrm>
          <a:prstGeom prst="rect">
            <a:avLst/>
          </a:prstGeom>
          <a:noFill/>
        </p:spPr>
      </p:pic>
      <p:pic>
        <p:nvPicPr>
          <p:cNvPr id="7" name="Picture 2" descr="Схема бородинского сражения - 10811/18"/>
          <p:cNvPicPr>
            <a:picLocks noChangeAspect="1" noChangeArrowheads="1"/>
          </p:cNvPicPr>
          <p:nvPr/>
        </p:nvPicPr>
        <p:blipFill>
          <a:blip r:embed="rId4" cstate="print"/>
          <a:srcRect l="6658" t="17593" r="6525" b="5556"/>
          <a:stretch>
            <a:fillRect/>
          </a:stretch>
        </p:blipFill>
        <p:spPr bwMode="auto">
          <a:xfrm>
            <a:off x="5750057" y="0"/>
            <a:ext cx="3393943" cy="2492896"/>
          </a:xfrm>
          <a:prstGeom prst="rect">
            <a:avLst/>
          </a:prstGeom>
          <a:noFill/>
        </p:spPr>
      </p:pic>
      <p:pic>
        <p:nvPicPr>
          <p:cNvPr id="36872" name="Picture 8" descr="Бегство Наполеона: фатальное невезение и &quot;генерал Мороз&quot; - B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572000"/>
            <a:ext cx="3419872" cy="2286000"/>
          </a:xfrm>
          <a:prstGeom prst="rect">
            <a:avLst/>
          </a:prstGeom>
          <a:noFill/>
        </p:spPr>
      </p:pic>
      <p:pic>
        <p:nvPicPr>
          <p:cNvPr id="36876" name="Picture 12" descr="Отечественная война 1812 года - Главная страниц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2276872"/>
            <a:ext cx="2987824" cy="256760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63888" y="2780928"/>
            <a:ext cx="192873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1812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2" name="Picture 2" descr="Санкт-Петербург и его окрестности Музыкальный форум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420888"/>
            <a:ext cx="3275856" cy="2232248"/>
          </a:xfrm>
          <a:prstGeom prst="rect">
            <a:avLst/>
          </a:prstGeom>
          <a:noFill/>
        </p:spPr>
      </p:pic>
      <p:pic>
        <p:nvPicPr>
          <p:cNvPr id="15" name="Picture 2" descr="Алексей КИВШЕНКО (1851-1895). Совет в Филях. Холст, масло.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4559424"/>
            <a:ext cx="3482691" cy="2298576"/>
          </a:xfrm>
          <a:prstGeom prst="rect">
            <a:avLst/>
          </a:prstGeom>
          <a:noFill/>
        </p:spPr>
      </p:pic>
      <p:pic>
        <p:nvPicPr>
          <p:cNvPr id="1026" name="Picture 2" descr="http://im3-tub-ru.yandex.net/i?id=2e218ea22864ef0902edb0c820784dc4-02-144&amp;n=33&amp;h=19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437112"/>
            <a:ext cx="3200400" cy="242088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8" name="Picture 14" descr="Достопримечательности Санкт-Петербурга - 4 Февраля 2010 - Персональный сай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53136"/>
            <a:ext cx="3347863" cy="22048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История великой России: Тильзитский Мир"/>
          <p:cNvPicPr>
            <a:picLocks noChangeAspect="1" noChangeArrowheads="1"/>
          </p:cNvPicPr>
          <p:nvPr/>
        </p:nvPicPr>
        <p:blipFill>
          <a:blip r:embed="rId3" cstate="print"/>
          <a:srcRect l="5181" r="9613" b="6971"/>
          <a:stretch>
            <a:fillRect/>
          </a:stretch>
        </p:blipFill>
        <p:spPr bwMode="auto">
          <a:xfrm>
            <a:off x="0" y="0"/>
            <a:ext cx="3275856" cy="2492896"/>
          </a:xfrm>
          <a:prstGeom prst="rect">
            <a:avLst/>
          </a:prstGeom>
          <a:noFill/>
        </p:spPr>
      </p:pic>
      <p:pic>
        <p:nvPicPr>
          <p:cNvPr id="36868" name="Picture 4" descr="На двухсотлетие Лермонтова потратят 200 миллионов рубл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0"/>
            <a:ext cx="2710272" cy="2513856"/>
          </a:xfrm>
          <a:prstGeom prst="rect">
            <a:avLst/>
          </a:prstGeom>
          <a:noFill/>
        </p:spPr>
      </p:pic>
      <p:pic>
        <p:nvPicPr>
          <p:cNvPr id="7" name="Picture 2" descr="Схема бородинского сражения - 10811/18"/>
          <p:cNvPicPr>
            <a:picLocks noChangeAspect="1" noChangeArrowheads="1"/>
          </p:cNvPicPr>
          <p:nvPr/>
        </p:nvPicPr>
        <p:blipFill>
          <a:blip r:embed="rId5" cstate="print"/>
          <a:srcRect l="6658" t="17593" r="6525" b="5556"/>
          <a:stretch>
            <a:fillRect/>
          </a:stretch>
        </p:blipFill>
        <p:spPr bwMode="auto">
          <a:xfrm>
            <a:off x="5750057" y="0"/>
            <a:ext cx="3393943" cy="2492896"/>
          </a:xfrm>
          <a:prstGeom prst="rect">
            <a:avLst/>
          </a:prstGeom>
          <a:noFill/>
        </p:spPr>
      </p:pic>
      <p:pic>
        <p:nvPicPr>
          <p:cNvPr id="36872" name="Picture 8" descr="Бегство Наполеона: фатальное невезение и &quot;генерал Мороз&quot; - B…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492896"/>
            <a:ext cx="3419872" cy="2286000"/>
          </a:xfrm>
          <a:prstGeom prst="rect">
            <a:avLst/>
          </a:prstGeom>
          <a:noFill/>
        </p:spPr>
      </p:pic>
      <p:pic>
        <p:nvPicPr>
          <p:cNvPr id="36876" name="Picture 12" descr="Отечественная война 1812 года - Главная страниц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290392"/>
            <a:ext cx="2520280" cy="256760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63888" y="2780928"/>
            <a:ext cx="192873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1812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Клип 13"/>
          <p:cNvSpPr>
            <a:spLocks noGrp="1"/>
          </p:cNvSpPr>
          <p:nvPr>
            <p:ph type="clipArt" sz="half" idx="1"/>
          </p:nvPr>
        </p:nvSpPr>
        <p:spPr/>
      </p:sp>
      <p:pic>
        <p:nvPicPr>
          <p:cNvPr id="15362" name="Picture 2" descr="Санкт-Петербург и его окрестности Музыкальный фору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420888"/>
            <a:ext cx="3275856" cy="2232248"/>
          </a:xfrm>
          <a:prstGeom prst="rect">
            <a:avLst/>
          </a:prstGeom>
          <a:noFill/>
        </p:spPr>
      </p:pic>
      <p:pic>
        <p:nvPicPr>
          <p:cNvPr id="15364" name="Picture 4" descr="4 мая 2014 года исполнилось 175 лет со дня кончины Дениса Да…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4664320"/>
            <a:ext cx="3419872" cy="21936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933056"/>
            <a:ext cx="6830576" cy="1472184"/>
          </a:xfrm>
        </p:spPr>
        <p:txBody>
          <a:bodyPr>
            <a:normAutofit fontScale="90000"/>
          </a:bodyPr>
          <a:lstStyle/>
          <a:p>
            <a:pPr algn="r"/>
            <a:r>
              <a:rPr lang="ru-RU" sz="4900" b="1" dirty="0">
                <a:latin typeface="Gabriola" pitchFamily="82" charset="0"/>
              </a:rPr>
              <a:t>Воспитанный под барабаном, </a:t>
            </a:r>
            <a:br>
              <a:rPr lang="ru-RU" sz="4900" b="1" dirty="0">
                <a:latin typeface="Gabriola" pitchFamily="82" charset="0"/>
              </a:rPr>
            </a:br>
            <a:r>
              <a:rPr lang="ru-RU" sz="4900" b="1" dirty="0">
                <a:latin typeface="Gabriola" pitchFamily="82" charset="0"/>
              </a:rPr>
              <a:t>Наш царь лихим был капитаном:</a:t>
            </a:r>
            <a:br>
              <a:rPr lang="ru-RU" sz="4900" b="1" dirty="0">
                <a:latin typeface="Gabriola" pitchFamily="82" charset="0"/>
              </a:rPr>
            </a:br>
            <a:r>
              <a:rPr lang="ru-RU" sz="4900" b="1" dirty="0">
                <a:latin typeface="Gabriola" pitchFamily="82" charset="0"/>
              </a:rPr>
              <a:t>Под Аустерлицем он бежал,</a:t>
            </a:r>
            <a:br>
              <a:rPr lang="ru-RU" sz="4900" b="1" dirty="0">
                <a:latin typeface="Gabriola" pitchFamily="82" charset="0"/>
              </a:rPr>
            </a:br>
            <a:r>
              <a:rPr lang="ru-RU" sz="4900" b="1" dirty="0">
                <a:latin typeface="Gabriola" pitchFamily="82" charset="0"/>
              </a:rPr>
              <a:t>В двенадцатом году дрожал</a:t>
            </a:r>
            <a:r>
              <a:rPr lang="ru-RU" dirty="0">
                <a:latin typeface="Gabriola" pitchFamily="82" charset="0"/>
              </a:rPr>
              <a:t>. </a:t>
            </a:r>
            <a:r>
              <a:rPr lang="ru-RU" dirty="0" smtClean="0">
                <a:latin typeface="Gabriola" pitchFamily="82" charset="0"/>
              </a:rPr>
              <a:t/>
            </a:r>
            <a:br>
              <a:rPr lang="ru-RU" dirty="0" smtClean="0">
                <a:latin typeface="Gabriola" pitchFamily="82" charset="0"/>
              </a:rPr>
            </a:br>
            <a:r>
              <a:rPr lang="ru-RU" dirty="0" smtClean="0">
                <a:latin typeface="Gabriola" pitchFamily="82" charset="0"/>
              </a:rPr>
              <a:t/>
            </a:r>
            <a:br>
              <a:rPr lang="ru-RU" dirty="0" smtClean="0">
                <a:latin typeface="Gabriola" pitchFamily="82" charset="0"/>
              </a:rPr>
            </a:br>
            <a:r>
              <a:rPr lang="ru-RU" dirty="0" smtClean="0">
                <a:latin typeface="Gabriola" pitchFamily="82" charset="0"/>
              </a:rPr>
              <a:t>А.С.Пушкин</a:t>
            </a:r>
            <a:r>
              <a:rPr lang="ru-RU" dirty="0">
                <a:latin typeface="Gabriola" pitchFamily="82" charset="0"/>
              </a:rPr>
              <a:t/>
            </a:r>
            <a:br>
              <a:rPr lang="ru-RU" dirty="0">
                <a:latin typeface="Gabriola" pitchFamily="82" charset="0"/>
              </a:rPr>
            </a:br>
            <a:endParaRPr lang="ru-RU" dirty="0">
              <a:latin typeface="Gabriola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8172399" y="260648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Александра I калужане носили на руках - Анонсы &quot;Калужского перекрестка&quot; - Новости - Калужский перекресток Калуг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200800" cy="61653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91880" y="6150114"/>
            <a:ext cx="20569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Gabriola" pitchFamily="82" charset="0"/>
              </a:rPr>
              <a:t>Александр</a:t>
            </a:r>
            <a:r>
              <a:rPr lang="ru-RU" sz="3600" b="1" dirty="0" smtClean="0">
                <a:latin typeface="Gabriola" pitchFamily="82" charset="0"/>
              </a:rPr>
              <a:t> </a:t>
            </a:r>
            <a:r>
              <a:rPr lang="arn-CL" sz="3600" b="1" dirty="0" smtClean="0">
                <a:latin typeface="Gabriola" pitchFamily="82" charset="0"/>
              </a:rPr>
              <a:t>I</a:t>
            </a:r>
            <a:endParaRPr lang="ru-RU" sz="3600" b="1" dirty="0">
              <a:latin typeface="Gabriola" pitchFamily="8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8172399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0"/>
            <a:ext cx="6696743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Gabriola" pitchFamily="82" charset="0"/>
              </a:rPr>
              <a:t>Внешняя политика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Gabriola" pitchFamily="82" charset="0"/>
              </a:rPr>
              <a:t>России в годы правления</a:t>
            </a:r>
          </a:p>
          <a:p>
            <a:pPr algn="ctr"/>
            <a:r>
              <a:rPr lang="ru-RU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Gabriola" pitchFamily="82" charset="0"/>
              </a:rPr>
              <a:t>Александра  </a:t>
            </a:r>
            <a:r>
              <a:rPr lang="arn-CL" sz="60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Gabriola" pitchFamily="82" charset="0"/>
              </a:rPr>
              <a:t>I</a:t>
            </a:r>
            <a:endParaRPr lang="ru-RU" sz="6000" b="1" dirty="0" smtClean="0">
              <a:ln w="10541" cmpd="sng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latin typeface="Gabriola" pitchFamily="82" charset="0"/>
            </a:endParaRPr>
          </a:p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6" descr="C:\Documents and Settings\Новый пользователь\Рабочий стол\Рисуно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140968"/>
            <a:ext cx="4824536" cy="3473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28624" t="8485" r="63594" b="11782"/>
          <a:stretch>
            <a:fillRect/>
          </a:stretch>
        </p:blipFill>
        <p:spPr bwMode="auto">
          <a:xfrm>
            <a:off x="8172399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2332037"/>
            <a:ext cx="3851920" cy="4525963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b="1" dirty="0"/>
              <a:t>«Союзник и друг мой Российский Император присоединил к своей </a:t>
            </a:r>
            <a:r>
              <a:rPr lang="ru-RU" sz="2000" b="1" dirty="0" smtClean="0"/>
              <a:t>обширной </a:t>
            </a:r>
            <a:r>
              <a:rPr lang="ru-RU" sz="2000" b="1" dirty="0"/>
              <a:t>Империи Финляндию, Молдавию и Валахию и часть Галиции. </a:t>
            </a:r>
            <a:r>
              <a:rPr lang="ru-RU" sz="2000" b="1" dirty="0" smtClean="0"/>
              <a:t>»</a:t>
            </a:r>
          </a:p>
          <a:p>
            <a:pPr algn="ctr">
              <a:buNone/>
            </a:pPr>
            <a:endParaRPr lang="ru-RU" sz="2000" b="1" dirty="0" smtClean="0"/>
          </a:p>
          <a:p>
            <a:endParaRPr lang="ru-RU" sz="2600" dirty="0"/>
          </a:p>
          <a:p>
            <a:pPr>
              <a:buNone/>
            </a:pPr>
            <a:r>
              <a:rPr lang="ru-RU" sz="2600" dirty="0" smtClean="0"/>
              <a:t>                         </a:t>
            </a:r>
            <a:endParaRPr lang="ru-RU" sz="2600" dirty="0"/>
          </a:p>
          <a:p>
            <a:endParaRPr lang="ru-RU" dirty="0"/>
          </a:p>
        </p:txBody>
      </p:sp>
      <p:pic>
        <p:nvPicPr>
          <p:cNvPr id="37890" name="Picture 2" descr="Император Всероссийский Павел I Петрович Муче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0"/>
            <a:ext cx="2238848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1600" y="3072348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000" b="1" dirty="0" smtClean="0"/>
              <a:t>«Если я подниму оружие, то это единственно для обороны от нападения, для защиты моих народов</a:t>
            </a:r>
            <a:r>
              <a:rPr lang="ru-RU" sz="2000" b="1" dirty="0" smtClean="0"/>
              <a:t>,. </a:t>
            </a:r>
            <a:r>
              <a:rPr lang="ru-RU" sz="2000" b="1" dirty="0" smtClean="0"/>
              <a:t>Я никогда не приму участия во внутренних раздорах, </a:t>
            </a:r>
            <a:r>
              <a:rPr lang="ru-RU" sz="2000" b="1" dirty="0" smtClean="0"/>
              <a:t>которые </a:t>
            </a:r>
            <a:r>
              <a:rPr lang="ru-RU" sz="2000" b="1" dirty="0" smtClean="0"/>
              <a:t>будут волновать другие </a:t>
            </a:r>
            <a:r>
              <a:rPr lang="ru-RU" sz="2000" b="1" dirty="0" smtClean="0"/>
              <a:t>государства </a:t>
            </a:r>
            <a:r>
              <a:rPr lang="ru-RU" sz="2000" b="1" dirty="0" smtClean="0"/>
              <a:t>... » </a:t>
            </a:r>
          </a:p>
        </p:txBody>
      </p:sp>
      <p:pic>
        <p:nvPicPr>
          <p:cNvPr id="37892" name="Picture 4" descr="19th Century Europe - Association of Collaborated Edu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429881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23728" y="2564904"/>
            <a:ext cx="16979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abriola" pitchFamily="82" charset="0"/>
              </a:rPr>
              <a:t>Александр </a:t>
            </a:r>
            <a:r>
              <a:rPr lang="arn-CL" sz="3200" b="1" dirty="0" smtClean="0">
                <a:solidFill>
                  <a:schemeClr val="bg2">
                    <a:lumMod val="25000"/>
                  </a:schemeClr>
                </a:solidFill>
                <a:latin typeface="Gabriola" pitchFamily="82" charset="0"/>
              </a:rPr>
              <a:t>I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2636912"/>
            <a:ext cx="1433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Gabriola" pitchFamily="82" charset="0"/>
              </a:rPr>
              <a:t>Наполеон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8864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Проблема: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/>
          </a:p>
          <a:p>
            <a:pPr algn="ctr">
              <a:buNone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Александр </a:t>
            </a:r>
            <a:r>
              <a:rPr lang="arn-CL" sz="4800" b="1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</a:rPr>
              <a:t>миротворец или завоеватель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?   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AutoShape 4" descr="200-летие победы России в Отечественной войне 1812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0" name="Picture 6" descr="200-летие победы России в Отечественной войне 1812 г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0"/>
            <a:ext cx="42839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Задания для групп: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56792"/>
            <a:ext cx="8229600" cy="4525963"/>
          </a:xfrm>
        </p:spPr>
        <p:txBody>
          <a:bodyPr/>
          <a:lstStyle/>
          <a:p>
            <a:pPr lvl="1"/>
            <a:r>
              <a:rPr lang="ru-RU" dirty="0"/>
              <a:t>Определите направление внешней </a:t>
            </a:r>
            <a:r>
              <a:rPr lang="ru-RU" dirty="0" smtClean="0"/>
              <a:t>политики</a:t>
            </a:r>
            <a:endParaRPr lang="ru-RU" sz="2400" dirty="0"/>
          </a:p>
          <a:p>
            <a:pPr lvl="1"/>
            <a:r>
              <a:rPr lang="ru-RU" dirty="0" smtClean="0"/>
              <a:t>Заполните таблицу</a:t>
            </a:r>
            <a:endParaRPr lang="ru-RU" sz="2400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1641" y="2564904"/>
          <a:ext cx="7272807" cy="2124236"/>
        </p:xfrm>
        <a:graphic>
          <a:graphicData uri="http://schemas.openxmlformats.org/drawingml/2006/table">
            <a:tbl>
              <a:tblPr/>
              <a:tblGrid>
                <a:gridCol w="1224135"/>
                <a:gridCol w="3661863"/>
                <a:gridCol w="2386809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CC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Дата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Событие/ сражение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00CC"/>
                          </a:solidFill>
                          <a:latin typeface="Calibri"/>
                          <a:ea typeface="Calibri"/>
                          <a:cs typeface="Times New Roman"/>
                        </a:rPr>
                        <a:t>Итог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61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4" marR="53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188640"/>
            <a:ext cx="5400600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Направления внешней политики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195736" y="1340768"/>
            <a:ext cx="432048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860032" y="1340768"/>
            <a:ext cx="0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16216" y="1412776"/>
            <a:ext cx="432048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043608" y="1988840"/>
            <a:ext cx="2304256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Восточное направление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904" y="2060848"/>
            <a:ext cx="2304256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Западное направление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88224" y="1988840"/>
            <a:ext cx="2304256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Северное направление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99592" y="2852936"/>
            <a:ext cx="2592288" cy="4005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Вхождение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Грузии, Абхазии.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Война с Ираном</a:t>
            </a:r>
          </a:p>
          <a:p>
            <a:pPr algn="r"/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присоединение           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Дагестана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Война с Турцией</a:t>
            </a:r>
          </a:p>
          <a:p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     присоединение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Бессарабии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699792" y="4293096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71800" y="5517232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635896" y="2924944"/>
            <a:ext cx="2664296" cy="3933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    Создание 3-й антифранцузской коалиции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     1805г.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поражение</a:t>
            </a:r>
            <a:r>
              <a:rPr lang="ru-RU" b="1" dirty="0" smtClean="0">
                <a:solidFill>
                  <a:schemeClr val="tx1"/>
                </a:solidFill>
              </a:rPr>
              <a:t>      под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Аустерлицем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Создание 4-й антифранцузской коалиции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1807г.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поражение</a:t>
            </a:r>
            <a:r>
              <a:rPr lang="ru-RU" b="1" dirty="0" smtClean="0">
                <a:solidFill>
                  <a:schemeClr val="tx1"/>
                </a:solidFill>
              </a:rPr>
              <a:t> под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Фридландом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  1807 г. Россия и Франция  подписали </a:t>
            </a:r>
            <a:r>
              <a:rPr lang="ru-RU" b="1" dirty="0" err="1" smtClean="0">
                <a:solidFill>
                  <a:schemeClr val="tx1"/>
                </a:solidFill>
              </a:rPr>
              <a:t>Тильзитский</a:t>
            </a:r>
            <a:r>
              <a:rPr lang="ru-RU" b="1" dirty="0" smtClean="0">
                <a:solidFill>
                  <a:schemeClr val="tx1"/>
                </a:solidFill>
              </a:rPr>
              <a:t>  мир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744" t="50812" r="59956" b="46503"/>
          <a:stretch>
            <a:fillRect/>
          </a:stretch>
        </p:blipFill>
        <p:spPr bwMode="auto">
          <a:xfrm>
            <a:off x="3779912" y="3068960"/>
            <a:ext cx="226311" cy="2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Прямая со стрелкой 34"/>
          <p:cNvCxnSpPr/>
          <p:nvPr/>
        </p:nvCxnSpPr>
        <p:spPr>
          <a:xfrm>
            <a:off x="4932040" y="3573016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/>
          <a:srcRect l="38744" t="50812" r="59956" b="46503"/>
          <a:stretch>
            <a:fillRect/>
          </a:stretch>
        </p:blipFill>
        <p:spPr bwMode="auto">
          <a:xfrm>
            <a:off x="3707904" y="4293096"/>
            <a:ext cx="226311" cy="2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 стрелкой 36"/>
          <p:cNvCxnSpPr/>
          <p:nvPr/>
        </p:nvCxnSpPr>
        <p:spPr>
          <a:xfrm>
            <a:off x="5004048" y="5013176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/>
          <a:srcRect l="38744" t="50812" r="59956" b="46503"/>
          <a:stretch>
            <a:fillRect/>
          </a:stretch>
        </p:blipFill>
        <p:spPr bwMode="auto">
          <a:xfrm>
            <a:off x="3707904" y="5949280"/>
            <a:ext cx="226311" cy="26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Скругленный прямоугольник 38"/>
          <p:cNvSpPr/>
          <p:nvPr/>
        </p:nvSpPr>
        <p:spPr>
          <a:xfrm>
            <a:off x="6444208" y="2852936"/>
            <a:ext cx="2520280" cy="4005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</a:rPr>
              <a:t>Отказ Швеции присоединиться к континентальной блокаде Англии </a:t>
            </a:r>
          </a:p>
          <a:p>
            <a:pPr>
              <a:buFont typeface="Wingdings" pitchFamily="2" charset="2"/>
              <a:buChar char="ü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русско</a:t>
            </a:r>
            <a:r>
              <a:rPr lang="ru-RU" sz="2000" b="1" dirty="0" smtClean="0">
                <a:solidFill>
                  <a:schemeClr val="tx1"/>
                </a:solidFill>
              </a:rPr>
              <a:t> -шведская война</a:t>
            </a:r>
          </a:p>
          <a:p>
            <a:pPr algn="r"/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  присоединение </a:t>
            </a:r>
            <a:r>
              <a:rPr lang="ru-RU" sz="2000" b="1" dirty="0" smtClean="0">
                <a:solidFill>
                  <a:schemeClr val="tx1"/>
                </a:solidFill>
              </a:rPr>
              <a:t>к Российской империи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Финляндии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8028384" y="4365104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956376" y="522920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9" grpId="0" animBg="1"/>
      <p:bldP spid="30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5229200"/>
            <a:ext cx="8229600" cy="1905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 июле 1708 года в Тильзите после личной встречи Александра </a:t>
            </a:r>
            <a:r>
              <a:rPr lang="arn-CL" sz="2400" b="1" dirty="0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ru-RU" sz="2400" dirty="0" smtClean="0"/>
              <a:t> с Наполеоном  был подписан мирный договор, по которому Российская империя  присоединялась  к континентальной блокаде Англии.</a:t>
            </a:r>
            <a:endParaRPr lang="ru-RU" sz="2400" dirty="0"/>
          </a:p>
        </p:txBody>
      </p:sp>
      <p:pic>
        <p:nvPicPr>
          <p:cNvPr id="4" name="Picture 2" descr="История великой России: Тильзитский Мир"/>
          <p:cNvPicPr>
            <a:picLocks noChangeAspect="1" noChangeArrowheads="1"/>
          </p:cNvPicPr>
          <p:nvPr/>
        </p:nvPicPr>
        <p:blipFill>
          <a:blip r:embed="rId2" cstate="print"/>
          <a:srcRect l="5181" r="9613" b="6971"/>
          <a:stretch>
            <a:fillRect/>
          </a:stretch>
        </p:blipFill>
        <p:spPr bwMode="auto">
          <a:xfrm>
            <a:off x="971600" y="0"/>
            <a:ext cx="8172400" cy="528756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8624" t="8485" r="63594" b="11782"/>
          <a:stretch>
            <a:fillRect/>
          </a:stretch>
        </p:blipFill>
        <p:spPr bwMode="auto">
          <a:xfrm>
            <a:off x="-1" y="0"/>
            <a:ext cx="9716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356</Words>
  <Application>Microsoft Office PowerPoint</Application>
  <PresentationFormat>Экран (4:3)</PresentationFormat>
  <Paragraphs>112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Воспитанный под барабаном,  Наш царь лихим был капитаном: Под Аустерлицем он бежал, В двенадцатом году дрожал.   А.С.Пушкин </vt:lpstr>
      <vt:lpstr>Слайд 3</vt:lpstr>
      <vt:lpstr>Слайд 4</vt:lpstr>
      <vt:lpstr>Слайд 5</vt:lpstr>
      <vt:lpstr>Проблема: </vt:lpstr>
      <vt:lpstr>Задания для групп:</vt:lpstr>
      <vt:lpstr>Слайд 8</vt:lpstr>
      <vt:lpstr>Слайд 9</vt:lpstr>
      <vt:lpstr>«Если я возьму Киев- я возьму Россию за ноги;  если я возьму Петербург- я возьму Россию за голову;  если я возьму Москву – я поражу её в самое сердце»</vt:lpstr>
      <vt:lpstr>Слайд 11</vt:lpstr>
      <vt:lpstr>Слайд 12</vt:lpstr>
      <vt:lpstr>Слайд 13</vt:lpstr>
      <vt:lpstr>Слайд 14</vt:lpstr>
      <vt:lpstr>Слайд 15</vt:lpstr>
      <vt:lpstr>« Александр был задачею для современников, едва ли будет он разгадан и потомством. Природа одарила его добрым сердцем, но не дала ему самостоятельности характера, и слабость эта превращалась в упрямство. Он был добр, но притом злопамятен; не казнил людей, а преследовал их ; о нем говорили, что он употреблял кнут на вате...»  публицист Н. И. Греч 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Воспитанный под барабаном,  Наш царь лихим был капитаном: Под Аустерлицем он бежал, В двенадцатом году дрожал. /А.С.Пушкин/</dc:title>
  <dc:creator>Евдакия</dc:creator>
  <cp:lastModifiedBy>Юрий</cp:lastModifiedBy>
  <cp:revision>51</cp:revision>
  <dcterms:created xsi:type="dcterms:W3CDTF">2015-01-16T14:03:22Z</dcterms:created>
  <dcterms:modified xsi:type="dcterms:W3CDTF">2015-01-20T08:32:45Z</dcterms:modified>
</cp:coreProperties>
</file>